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9" r:id="rId1"/>
  </p:sldMasterIdLst>
  <p:notesMasterIdLst>
    <p:notesMasterId r:id="rId10"/>
  </p:notesMasterIdLst>
  <p:sldIdLst>
    <p:sldId id="256" r:id="rId2"/>
    <p:sldId id="257" r:id="rId3"/>
    <p:sldId id="280" r:id="rId4"/>
    <p:sldId id="282" r:id="rId5"/>
    <p:sldId id="283" r:id="rId6"/>
    <p:sldId id="284" r:id="rId7"/>
    <p:sldId id="285" r:id="rId8"/>
    <p:sldId id="281"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98496"/>
    <a:srgbClr val="FBB44C"/>
    <a:srgbClr val="EF59A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619B61F-9875-47C8-BBDE-D79125518D6A}">
  <a:tblStyle styleId="{9619B61F-9875-47C8-BBDE-D79125518D6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p:cViewPr varScale="1">
        <p:scale>
          <a:sx n="64" d="100"/>
          <a:sy n="64" d="100"/>
        </p:scale>
        <p:origin x="-96" y="-89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2400300"/>
            <a:ext cx="6400800" cy="120015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
        <p:nvSpPr>
          <p:cNvPr id="7" name="Rectangle 6"/>
          <p:cNvSpPr/>
          <p:nvPr/>
        </p:nvSpPr>
        <p:spPr>
          <a:xfrm>
            <a:off x="62932" y="1086978"/>
            <a:ext cx="9021537" cy="11455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2" y="1047540"/>
            <a:ext cx="9021537" cy="9043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2" y="2232487"/>
            <a:ext cx="9021537" cy="828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129448"/>
            <a:ext cx="8229600" cy="1102519"/>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1168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05980"/>
            <a:ext cx="55626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B600"/>
        </a:solidFill>
        <a:effectLst/>
      </p:bgPr>
    </p:bg>
    <p:spTree>
      <p:nvGrpSpPr>
        <p:cNvPr id="1" name="Shape 9"/>
        <p:cNvGrpSpPr/>
        <p:nvPr/>
      </p:nvGrpSpPr>
      <p:grpSpPr>
        <a:xfrm>
          <a:off x="0" y="0"/>
          <a:ext cx="0" cy="0"/>
          <a:chOff x="0" y="0"/>
          <a:chExt cx="0" cy="0"/>
        </a:xfrm>
      </p:grpSpPr>
      <p:sp>
        <p:nvSpPr>
          <p:cNvPr id="11" name="Shape 11"/>
          <p:cNvSpPr txBox="1">
            <a:spLocks noGrp="1"/>
          </p:cNvSpPr>
          <p:nvPr>
            <p:ph type="ctrTitle"/>
          </p:nvPr>
        </p:nvSpPr>
        <p:spPr>
          <a:xfrm>
            <a:off x="685800" y="3287213"/>
            <a:ext cx="7772400" cy="11598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6000"/>
              <a:buNone/>
              <a:defRPr sz="6000">
                <a:solidFill>
                  <a:srgbClr val="FFFFFF"/>
                </a:solidFill>
              </a:defRPr>
            </a:lvl1pPr>
            <a:lvl2pPr lvl="1">
              <a:spcBef>
                <a:spcPts val="0"/>
              </a:spcBef>
              <a:spcAft>
                <a:spcPts val="0"/>
              </a:spcAft>
              <a:buClr>
                <a:srgbClr val="FFFFFF"/>
              </a:buClr>
              <a:buSzPts val="6000"/>
              <a:buNone/>
              <a:defRPr sz="6000">
                <a:solidFill>
                  <a:srgbClr val="FFFFFF"/>
                </a:solidFill>
              </a:defRPr>
            </a:lvl2pPr>
            <a:lvl3pPr lvl="2">
              <a:spcBef>
                <a:spcPts val="0"/>
              </a:spcBef>
              <a:spcAft>
                <a:spcPts val="0"/>
              </a:spcAft>
              <a:buClr>
                <a:srgbClr val="FFFFFF"/>
              </a:buClr>
              <a:buSzPts val="6000"/>
              <a:buNone/>
              <a:defRPr sz="6000">
                <a:solidFill>
                  <a:srgbClr val="FFFFFF"/>
                </a:solidFill>
              </a:defRPr>
            </a:lvl3pPr>
            <a:lvl4pPr lvl="3">
              <a:spcBef>
                <a:spcPts val="0"/>
              </a:spcBef>
              <a:spcAft>
                <a:spcPts val="0"/>
              </a:spcAft>
              <a:buClr>
                <a:srgbClr val="FFFFFF"/>
              </a:buClr>
              <a:buSzPts val="6000"/>
              <a:buNone/>
              <a:defRPr sz="6000">
                <a:solidFill>
                  <a:srgbClr val="FFFFFF"/>
                </a:solidFill>
              </a:defRPr>
            </a:lvl4pPr>
            <a:lvl5pPr lvl="4">
              <a:spcBef>
                <a:spcPts val="0"/>
              </a:spcBef>
              <a:spcAft>
                <a:spcPts val="0"/>
              </a:spcAft>
              <a:buClr>
                <a:srgbClr val="FFFFFF"/>
              </a:buClr>
              <a:buSzPts val="6000"/>
              <a:buNone/>
              <a:defRPr sz="6000">
                <a:solidFill>
                  <a:srgbClr val="FFFFFF"/>
                </a:solidFill>
              </a:defRPr>
            </a:lvl5pPr>
            <a:lvl6pPr lvl="5">
              <a:spcBef>
                <a:spcPts val="0"/>
              </a:spcBef>
              <a:spcAft>
                <a:spcPts val="0"/>
              </a:spcAft>
              <a:buClr>
                <a:srgbClr val="FFFFFF"/>
              </a:buClr>
              <a:buSzPts val="6000"/>
              <a:buNone/>
              <a:defRPr sz="6000">
                <a:solidFill>
                  <a:srgbClr val="FFFFFF"/>
                </a:solidFill>
              </a:defRPr>
            </a:lvl6pPr>
            <a:lvl7pPr lvl="6">
              <a:spcBef>
                <a:spcPts val="0"/>
              </a:spcBef>
              <a:spcAft>
                <a:spcPts val="0"/>
              </a:spcAft>
              <a:buClr>
                <a:srgbClr val="FFFFFF"/>
              </a:buClr>
              <a:buSzPts val="6000"/>
              <a:buNone/>
              <a:defRPr sz="6000">
                <a:solidFill>
                  <a:srgbClr val="FFFFFF"/>
                </a:solidFill>
              </a:defRPr>
            </a:lvl7pPr>
            <a:lvl8pPr lvl="7">
              <a:spcBef>
                <a:spcPts val="0"/>
              </a:spcBef>
              <a:spcAft>
                <a:spcPts val="0"/>
              </a:spcAft>
              <a:buClr>
                <a:srgbClr val="FFFFFF"/>
              </a:buClr>
              <a:buSzPts val="6000"/>
              <a:buNone/>
              <a:defRPr sz="6000">
                <a:solidFill>
                  <a:srgbClr val="FFFFFF"/>
                </a:solidFill>
              </a:defRPr>
            </a:lvl8pPr>
            <a:lvl9pPr lvl="8">
              <a:spcBef>
                <a:spcPts val="0"/>
              </a:spcBef>
              <a:spcAft>
                <a:spcPts val="0"/>
              </a:spcAft>
              <a:buClr>
                <a:srgbClr val="FFFFFF"/>
              </a:buClr>
              <a:buSzPts val="6000"/>
              <a:buNone/>
              <a:defRPr sz="6000">
                <a:solidFill>
                  <a:srgbClr val="FFFFFF"/>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6"/>
        <p:cNvGrpSpPr/>
        <p:nvPr/>
      </p:nvGrpSpPr>
      <p:grpSpPr>
        <a:xfrm>
          <a:off x="0" y="0"/>
          <a:ext cx="0" cy="0"/>
          <a:chOff x="0" y="0"/>
          <a:chExt cx="0" cy="0"/>
        </a:xfrm>
      </p:grpSpPr>
      <p:sp>
        <p:nvSpPr>
          <p:cNvPr id="28" name="Shape 28"/>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29" name="Shape 29"/>
          <p:cNvSpPr txBox="1">
            <a:spLocks noGrp="1"/>
          </p:cNvSpPr>
          <p:nvPr>
            <p:ph type="body" idx="1"/>
          </p:nvPr>
        </p:nvSpPr>
        <p:spPr>
          <a:xfrm>
            <a:off x="922000"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0" name="Shape 30"/>
          <p:cNvSpPr txBox="1">
            <a:spLocks noGrp="1"/>
          </p:cNvSpPr>
          <p:nvPr>
            <p:ph type="body" idx="2"/>
          </p:nvPr>
        </p:nvSpPr>
        <p:spPr>
          <a:xfrm>
            <a:off x="4678687"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1" name="Shape 31"/>
          <p:cNvSpPr txBox="1">
            <a:spLocks noGrp="1"/>
          </p:cNvSpPr>
          <p:nvPr>
            <p:ph type="sldNum" idx="12"/>
          </p:nvPr>
        </p:nvSpPr>
        <p:spPr>
          <a:xfrm>
            <a:off x="8604400" y="4590300"/>
            <a:ext cx="539700" cy="553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
        <p:nvSpPr>
          <p:cNvPr id="8" name="Content Placeholder 7"/>
          <p:cNvSpPr>
            <a:spLocks noGrp="1"/>
          </p:cNvSpPr>
          <p:nvPr>
            <p:ph sz="quarter" idx="1"/>
          </p:nvPr>
        </p:nvSpPr>
        <p:spPr>
          <a:xfrm>
            <a:off x="914400" y="1085850"/>
            <a:ext cx="777240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714376"/>
            <a:ext cx="7772400" cy="1021556"/>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910953"/>
            <a:ext cx="7772400" cy="1003697"/>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5" name="Footer Placeholder 4"/>
          <p:cNvSpPr>
            <a:spLocks noGrp="1"/>
          </p:cNvSpPr>
          <p:nvPr>
            <p:ph type="ftr" sz="quarter" idx="11"/>
          </p:nvPr>
        </p:nvSpPr>
        <p:spPr>
          <a:xfrm>
            <a:off x="800100" y="4629150"/>
            <a:ext cx="4000500" cy="342900"/>
          </a:xfrm>
        </p:spPr>
        <p:txBody>
          <a:bodyPr/>
          <a:lstStyle/>
          <a:p>
            <a:endParaRPr kumimoji="0" lang="en-US" dirty="0"/>
          </a:p>
        </p:txBody>
      </p:sp>
      <p:sp>
        <p:nvSpPr>
          <p:cNvPr id="7" name="Rectangle 6"/>
          <p:cNvSpPr/>
          <p:nvPr/>
        </p:nvSpPr>
        <p:spPr>
          <a:xfrm flipV="1">
            <a:off x="69413" y="1782623"/>
            <a:ext cx="9013515"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7" y="1756107"/>
            <a:ext cx="9013781"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7" y="1851660"/>
            <a:ext cx="9014621" cy="3429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4656582"/>
            <a:ext cx="457200" cy="342900"/>
          </a:xfrm>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
        <p:nvSpPr>
          <p:cNvPr id="9" name="Content Placeholder 8"/>
          <p:cNvSpPr>
            <a:spLocks noGrp="1"/>
          </p:cNvSpPr>
          <p:nvPr>
            <p:ph sz="quarter" idx="1"/>
          </p:nvPr>
        </p:nvSpPr>
        <p:spPr>
          <a:xfrm>
            <a:off x="91440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04788"/>
            <a:ext cx="7772400" cy="85725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
        <p:nvSpPr>
          <p:cNvPr id="11" name="Content Placeholder 10"/>
          <p:cNvSpPr>
            <a:spLocks noGrp="1"/>
          </p:cNvSpPr>
          <p:nvPr>
            <p:ph sz="half" idx="2"/>
          </p:nvPr>
        </p:nvSpPr>
        <p:spPr>
          <a:xfrm>
            <a:off x="914400" y="1685925"/>
            <a:ext cx="3733800" cy="2914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1685925"/>
            <a:ext cx="3733800" cy="2914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04788"/>
            <a:ext cx="7772400" cy="85725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200150"/>
            <a:ext cx="1905000" cy="337185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
        <p:nvSpPr>
          <p:cNvPr id="11" name="Content Placeholder 10"/>
          <p:cNvSpPr>
            <a:spLocks noGrp="1"/>
          </p:cNvSpPr>
          <p:nvPr>
            <p:ph sz="quarter" idx="1"/>
          </p:nvPr>
        </p:nvSpPr>
        <p:spPr>
          <a:xfrm>
            <a:off x="2971800" y="1200150"/>
            <a:ext cx="5715000" cy="33718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75413"/>
            <a:ext cx="7315200" cy="391716"/>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4084369"/>
            <a:ext cx="7315200" cy="51435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7/10/2018</a:t>
            </a:fld>
            <a:endParaRPr lang="en-US" dirty="0"/>
          </a:p>
        </p:txBody>
      </p:sp>
      <p:sp>
        <p:nvSpPr>
          <p:cNvPr id="6" name="Footer Placeholder 5"/>
          <p:cNvSpPr>
            <a:spLocks noGrp="1"/>
          </p:cNvSpPr>
          <p:nvPr>
            <p:ph type="ftr" sz="quarter" idx="11"/>
          </p:nvPr>
        </p:nvSpPr>
        <p:spPr>
          <a:xfrm>
            <a:off x="914400" y="4629150"/>
            <a:ext cx="3886200" cy="342900"/>
          </a:xfrm>
        </p:spPr>
        <p:txBody>
          <a:bodyPr/>
          <a:lstStyle/>
          <a:p>
            <a:endParaRPr kumimoji="0" lang="en-US" dirty="0"/>
          </a:p>
        </p:txBody>
      </p:sp>
      <p:sp>
        <p:nvSpPr>
          <p:cNvPr id="7" name="Slide Number Placeholder 6"/>
          <p:cNvSpPr>
            <a:spLocks noGrp="1"/>
          </p:cNvSpPr>
          <p:nvPr>
            <p:ph type="sldNum" sz="quarter" idx="12"/>
          </p:nvPr>
        </p:nvSpPr>
        <p:spPr>
          <a:xfrm>
            <a:off x="146304" y="4656582"/>
            <a:ext cx="457200" cy="342900"/>
          </a:xfrm>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
        <p:nvSpPr>
          <p:cNvPr id="11" name="Rectangle 10"/>
          <p:cNvSpPr/>
          <p:nvPr/>
        </p:nvSpPr>
        <p:spPr>
          <a:xfrm flipV="1">
            <a:off x="68307" y="3512666"/>
            <a:ext cx="9006840"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9" y="3487856"/>
            <a:ext cx="9006639"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1" y="3579919"/>
            <a:ext cx="9006637" cy="366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9" y="50007"/>
            <a:ext cx="9001873" cy="3436144"/>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05979"/>
            <a:ext cx="7772400" cy="85725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085850"/>
            <a:ext cx="7772400" cy="3429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4643437"/>
            <a:ext cx="2476500" cy="357188"/>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7/10/2018</a:t>
            </a:fld>
            <a:endParaRPr lang="en-US" sz="1400" dirty="0">
              <a:solidFill>
                <a:schemeClr val="tx2"/>
              </a:solidFill>
            </a:endParaRPr>
          </a:p>
        </p:txBody>
      </p:sp>
      <p:sp>
        <p:nvSpPr>
          <p:cNvPr id="3" name="Footer Placeholder 2"/>
          <p:cNvSpPr>
            <a:spLocks noGrp="1"/>
          </p:cNvSpPr>
          <p:nvPr>
            <p:ph type="ftr" sz="quarter" idx="3"/>
          </p:nvPr>
        </p:nvSpPr>
        <p:spPr>
          <a:xfrm>
            <a:off x="914400" y="4629150"/>
            <a:ext cx="3962400" cy="3429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4657725"/>
            <a:ext cx="457200" cy="3429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a:t>
            </a:fld>
            <a:endParaRPr lang="en"/>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p:fade thruBlk="1"/>
  </p:transition>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3568" y="3003798"/>
            <a:ext cx="7772400" cy="11598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4000" b="1" dirty="0" smtClean="0">
                <a:solidFill>
                  <a:srgbClr val="098496"/>
                </a:solidFill>
                <a:latin typeface="Arial" pitchFamily="34" charset="0"/>
                <a:cs typeface="Arial" pitchFamily="34" charset="0"/>
              </a:rPr>
              <a:t>YOUR</a:t>
            </a:r>
            <a:r>
              <a:rPr lang="en" sz="4000" b="1" dirty="0" smtClean="0">
                <a:solidFill>
                  <a:srgbClr val="FBB44C"/>
                </a:solidFill>
                <a:latin typeface="Arial" pitchFamily="34" charset="0"/>
                <a:cs typeface="Arial" pitchFamily="34" charset="0"/>
              </a:rPr>
              <a:t> </a:t>
            </a:r>
            <a:r>
              <a:rPr lang="en" sz="4000" b="1" dirty="0" smtClean="0">
                <a:solidFill>
                  <a:srgbClr val="EF59A1"/>
                </a:solidFill>
                <a:latin typeface="Arial" pitchFamily="34" charset="0"/>
                <a:cs typeface="Arial" pitchFamily="34" charset="0"/>
              </a:rPr>
              <a:t>PRESENTATION</a:t>
            </a:r>
            <a:r>
              <a:rPr lang="en" sz="4000" b="1" dirty="0" smtClean="0">
                <a:solidFill>
                  <a:srgbClr val="FBB44C"/>
                </a:solidFill>
                <a:latin typeface="Arial" pitchFamily="34" charset="0"/>
                <a:cs typeface="Arial" pitchFamily="34" charset="0"/>
              </a:rPr>
              <a:t> TITLE</a:t>
            </a:r>
            <a:endParaRPr sz="4000" b="1" dirty="0">
              <a:solidFill>
                <a:srgbClr val="FBB44C"/>
              </a:solidFill>
              <a:latin typeface="Arial" pitchFamily="34" charset="0"/>
              <a:cs typeface="Arial" pitchFamily="34" charset="0"/>
            </a:endParaRPr>
          </a:p>
        </p:txBody>
      </p:sp>
      <p:pic>
        <p:nvPicPr>
          <p:cNvPr id="8" name="Picture 7" descr="HCSP PNG logo.PNG"/>
          <p:cNvPicPr>
            <a:picLocks noChangeAspect="1"/>
          </p:cNvPicPr>
          <p:nvPr/>
        </p:nvPicPr>
        <p:blipFill>
          <a:blip r:embed="rId3" cstate="print"/>
          <a:stretch>
            <a:fillRect/>
          </a:stretch>
        </p:blipFill>
        <p:spPr>
          <a:xfrm>
            <a:off x="2123728" y="915566"/>
            <a:ext cx="5042791" cy="177771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899592" y="296303"/>
            <a:ext cx="6866100" cy="85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600" dirty="0" smtClean="0">
                <a:solidFill>
                  <a:srgbClr val="098496"/>
                </a:solidFill>
                <a:latin typeface="Arial" pitchFamily="34" charset="0"/>
                <a:cs typeface="Arial" pitchFamily="34" charset="0"/>
              </a:rPr>
              <a:t>Overview of today’s presentation</a:t>
            </a:r>
            <a:endParaRPr sz="3600" dirty="0">
              <a:solidFill>
                <a:srgbClr val="098496"/>
              </a:solidFill>
              <a:latin typeface="Arial" pitchFamily="34" charset="0"/>
              <a:cs typeface="Arial" pitchFamily="34" charset="0"/>
            </a:endParaRPr>
          </a:p>
        </p:txBody>
      </p:sp>
      <p:sp>
        <p:nvSpPr>
          <p:cNvPr id="69" name="Shape 69"/>
          <p:cNvSpPr txBox="1">
            <a:spLocks noGrp="1"/>
          </p:cNvSpPr>
          <p:nvPr>
            <p:ph type="body" idx="1"/>
          </p:nvPr>
        </p:nvSpPr>
        <p:spPr>
          <a:xfrm>
            <a:off x="467544" y="1275606"/>
            <a:ext cx="4536504" cy="2852998"/>
          </a:xfrm>
          <a:prstGeom prst="rect">
            <a:avLst/>
          </a:prstGeom>
        </p:spPr>
        <p:txBody>
          <a:bodyPr spcFirstLastPara="1" wrap="square" lIns="91425" tIns="91425" rIns="91425" bIns="91425" anchor="t" anchorCtr="0">
            <a:noAutofit/>
          </a:bodyPr>
          <a:lstStyle/>
          <a:p>
            <a:r>
              <a:rPr lang="en-US" sz="2400" dirty="0" smtClean="0">
                <a:latin typeface="Arial" panose="020B0604020202020204" pitchFamily="34" charset="0"/>
                <a:cs typeface="Arial" panose="020B0604020202020204" pitchFamily="34" charset="0"/>
              </a:rPr>
              <a:t>What is the Childrens Strategic Partnership?</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does it do?</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Delivering together ‘A </a:t>
            </a:r>
            <a:r>
              <a:rPr lang="en-US" sz="2400" dirty="0">
                <a:latin typeface="Arial" panose="020B0604020202020204" pitchFamily="34" charset="0"/>
                <a:cs typeface="Arial" panose="020B0604020202020204" pitchFamily="34" charset="0"/>
              </a:rPr>
              <a:t>Better Childhood in Hartlepool</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lvl="0" indent="0" rtl="0">
              <a:spcBef>
                <a:spcPts val="600"/>
              </a:spcBef>
              <a:spcAft>
                <a:spcPts val="0"/>
              </a:spcAft>
              <a:buClr>
                <a:schemeClr val="dk1"/>
              </a:buClr>
              <a:buSzPts val="1100"/>
              <a:buFont typeface="Arial"/>
              <a:buNone/>
            </a:pPr>
            <a:endParaRPr lang="en" sz="2400" b="1" dirty="0" smtClean="0"/>
          </a:p>
          <a:p>
            <a:pPr marL="0" lvl="0" indent="0" rtl="0">
              <a:spcBef>
                <a:spcPts val="600"/>
              </a:spcBef>
              <a:spcAft>
                <a:spcPts val="0"/>
              </a:spcAft>
              <a:buClr>
                <a:schemeClr val="dk1"/>
              </a:buClr>
              <a:buSzPts val="1100"/>
              <a:buFont typeface="Arial"/>
              <a:buNone/>
            </a:pPr>
            <a:endParaRPr lang="en" sz="1200" b="1" dirty="0" smtClean="0"/>
          </a:p>
        </p:txBody>
      </p:sp>
      <p:pic>
        <p:nvPicPr>
          <p:cNvPr id="1026" name="Picture 2"/>
          <p:cNvPicPr>
            <a:picLocks noChangeAspect="1" noChangeArrowheads="1"/>
          </p:cNvPicPr>
          <p:nvPr/>
        </p:nvPicPr>
        <p:blipFill>
          <a:blip r:embed="rId3" cstate="print"/>
          <a:srcRect/>
          <a:stretch>
            <a:fillRect/>
          </a:stretch>
        </p:blipFill>
        <p:spPr bwMode="auto">
          <a:xfrm>
            <a:off x="6948264" y="4299942"/>
            <a:ext cx="1964656" cy="692593"/>
          </a:xfrm>
          <a:prstGeom prst="rect">
            <a:avLst/>
          </a:prstGeom>
          <a:noFill/>
          <a:ln w="9525">
            <a:noFill/>
            <a:miter lim="800000"/>
            <a:headEnd/>
            <a:tailEnd/>
          </a:ln>
        </p:spPr>
      </p:pic>
      <p:pic>
        <p:nvPicPr>
          <p:cNvPr id="6" name="Picture 5" descr="17-0187LD-049.jpg"/>
          <p:cNvPicPr>
            <a:picLocks noChangeAspect="1"/>
          </p:cNvPicPr>
          <p:nvPr/>
        </p:nvPicPr>
        <p:blipFill>
          <a:blip r:embed="rId4" cstate="screen"/>
          <a:stretch>
            <a:fillRect/>
          </a:stretch>
        </p:blipFill>
        <p:spPr>
          <a:xfrm>
            <a:off x="5148064" y="1707654"/>
            <a:ext cx="3600400" cy="234178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46260" y="555526"/>
            <a:ext cx="6866100" cy="857400"/>
          </a:xfrm>
          <a:prstGeom prst="rect">
            <a:avLst/>
          </a:prstGeom>
        </p:spPr>
        <p:txBody>
          <a:bodyPr spcFirstLastPara="1" wrap="square" lIns="91425" tIns="91425" rIns="91425" bIns="91425" anchor="t" anchorCtr="0">
            <a:noAutofit/>
          </a:bodyPr>
          <a:lstStyle/>
          <a:p>
            <a:pPr lvl="0"/>
            <a:r>
              <a:rPr lang="en-US" sz="3600" dirty="0">
                <a:solidFill>
                  <a:srgbClr val="098496"/>
                </a:solidFill>
                <a:latin typeface="Arial" panose="020B0604020202020204" pitchFamily="34" charset="0"/>
                <a:cs typeface="Arial" panose="020B0604020202020204" pitchFamily="34" charset="0"/>
              </a:rPr>
              <a:t>A Better Childhood in Hartlepool</a:t>
            </a:r>
            <a:r>
              <a:rPr lang="en-GB" sz="3600" dirty="0">
                <a:latin typeface="Arial" panose="020B0604020202020204" pitchFamily="34" charset="0"/>
                <a:cs typeface="Arial" panose="020B0604020202020204" pitchFamily="34" charset="0"/>
              </a:rPr>
              <a:t/>
            </a:r>
            <a:br>
              <a:rPr lang="en-GB" sz="3600" dirty="0">
                <a:latin typeface="Arial" panose="020B0604020202020204" pitchFamily="34" charset="0"/>
                <a:cs typeface="Arial" panose="020B0604020202020204" pitchFamily="34" charset="0"/>
              </a:rPr>
            </a:br>
            <a:endParaRPr sz="3600" dirty="0">
              <a:solidFill>
                <a:srgbClr val="098496"/>
              </a:solidFill>
              <a:latin typeface="Arial" pitchFamily="34" charset="0"/>
              <a:cs typeface="Arial" pitchFamily="34" charset="0"/>
            </a:endParaRPr>
          </a:p>
        </p:txBody>
      </p:sp>
      <p:sp>
        <p:nvSpPr>
          <p:cNvPr id="69" name="Shape 69"/>
          <p:cNvSpPr txBox="1">
            <a:spLocks noGrp="1"/>
          </p:cNvSpPr>
          <p:nvPr>
            <p:ph type="body" idx="1"/>
          </p:nvPr>
        </p:nvSpPr>
        <p:spPr>
          <a:xfrm>
            <a:off x="395536" y="1275606"/>
            <a:ext cx="8280920" cy="3600400"/>
          </a:xfrm>
          <a:prstGeom prst="rect">
            <a:avLst/>
          </a:prstGeom>
        </p:spPr>
        <p:txBody>
          <a:bodyPr spcFirstLastPara="1" wrap="square" lIns="91425" tIns="91425" rIns="91425" bIns="91425" anchor="t" anchorCtr="0">
            <a:noAutofit/>
          </a:bodyPr>
          <a:lstStyle/>
          <a:p>
            <a:pPr marL="228600" lvl="0" indent="-228600">
              <a:spcBef>
                <a:spcPts val="1000"/>
              </a:spcBef>
              <a:buClrTx/>
              <a:buSzTx/>
              <a:buFont typeface="Arial" panose="020B0604020202020204" pitchFamily="34" charset="0"/>
              <a:buChar char="•"/>
            </a:pPr>
            <a:r>
              <a:rPr lang="en-US" sz="1800" dirty="0">
                <a:solidFill>
                  <a:prstClr val="black"/>
                </a:solidFill>
                <a:latin typeface="Arial" panose="020B0604020202020204" pitchFamily="34" charset="0"/>
                <a:cs typeface="Arial" panose="020B0604020202020204" pitchFamily="34" charset="0"/>
              </a:rPr>
              <a:t>Our ambition is for all children and families in Hartlepool to have opportunities to make the most of their life chances and be supported to be safe in their homes and </a:t>
            </a:r>
            <a:r>
              <a:rPr lang="en-US" sz="1800" dirty="0" smtClean="0">
                <a:solidFill>
                  <a:prstClr val="black"/>
                </a:solidFill>
                <a:latin typeface="Arial" panose="020B0604020202020204" pitchFamily="34" charset="0"/>
                <a:cs typeface="Arial" panose="020B0604020202020204" pitchFamily="34" charset="0"/>
              </a:rPr>
              <a:t>communities.</a:t>
            </a:r>
          </a:p>
          <a:p>
            <a:pPr marL="228600" lvl="0" indent="-228600">
              <a:spcBef>
                <a:spcPts val="1000"/>
              </a:spcBef>
              <a:buClrTx/>
              <a:buSzTx/>
              <a:buFont typeface="Arial" panose="020B0604020202020204" pitchFamily="34" charset="0"/>
              <a:buChar char="•"/>
            </a:pPr>
            <a:r>
              <a:rPr lang="en-US" sz="1800" dirty="0" smtClean="0">
                <a:solidFill>
                  <a:prstClr val="black"/>
                </a:solidFill>
                <a:latin typeface="Arial" panose="020B0604020202020204" pitchFamily="34" charset="0"/>
                <a:cs typeface="Arial" panose="020B0604020202020204" pitchFamily="34" charset="0"/>
              </a:rPr>
              <a:t>We </a:t>
            </a:r>
            <a:r>
              <a:rPr lang="en-US" sz="1800" dirty="0">
                <a:solidFill>
                  <a:prstClr val="black"/>
                </a:solidFill>
                <a:latin typeface="Arial" panose="020B0604020202020204" pitchFamily="34" charset="0"/>
                <a:cs typeface="Arial" panose="020B0604020202020204" pitchFamily="34" charset="0"/>
              </a:rPr>
              <a:t>can do this if all the agencies that have a role to play work collaboratively to make a difference</a:t>
            </a:r>
            <a:r>
              <a:rPr lang="en-US" sz="1800" dirty="0" smtClean="0">
                <a:solidFill>
                  <a:prstClr val="black"/>
                </a:solidFill>
                <a:latin typeface="Arial" panose="020B0604020202020204" pitchFamily="34" charset="0"/>
                <a:cs typeface="Arial" panose="020B0604020202020204" pitchFamily="34" charset="0"/>
              </a:rPr>
              <a:t>.</a:t>
            </a:r>
          </a:p>
          <a:p>
            <a:pPr marL="228600" lvl="0" indent="-228600">
              <a:spcBef>
                <a:spcPts val="1000"/>
              </a:spcBef>
              <a:buClrTx/>
              <a:buSzTx/>
              <a:buFont typeface="Arial" panose="020B0604020202020204" pitchFamily="34" charset="0"/>
              <a:buChar char="•"/>
            </a:pPr>
            <a:r>
              <a:rPr lang="en-US" sz="1800" dirty="0" smtClean="0">
                <a:solidFill>
                  <a:prstClr val="black"/>
                </a:solidFill>
                <a:latin typeface="Arial" panose="020B0604020202020204" pitchFamily="34" charset="0"/>
                <a:cs typeface="Arial" panose="020B0604020202020204" pitchFamily="34" charset="0"/>
              </a:rPr>
              <a:t>The </a:t>
            </a:r>
            <a:r>
              <a:rPr lang="en-US" sz="1800" dirty="0">
                <a:solidFill>
                  <a:prstClr val="black"/>
                </a:solidFill>
                <a:latin typeface="Arial" panose="020B0604020202020204" pitchFamily="34" charset="0"/>
                <a:cs typeface="Arial" panose="020B0604020202020204" pitchFamily="34" charset="0"/>
              </a:rPr>
              <a:t>Children Strategic Partnership is charged with ensuring that this collaboration is done strategically-all the key agencies required to work together to make a difference for children, young people and families have a joint plan and hold each other to account about its </a:t>
            </a:r>
            <a:r>
              <a:rPr lang="en-US" sz="1800" dirty="0" smtClean="0">
                <a:solidFill>
                  <a:prstClr val="black"/>
                </a:solidFill>
                <a:latin typeface="Arial" panose="020B0604020202020204" pitchFamily="34" charset="0"/>
                <a:cs typeface="Arial" panose="020B0604020202020204" pitchFamily="34" charset="0"/>
              </a:rPr>
              <a:t>delivery.</a:t>
            </a:r>
            <a:endParaRPr lang="en-GB" sz="1800" dirty="0">
              <a:solidFill>
                <a:prstClr val="black"/>
              </a:solidFill>
              <a:latin typeface="Arial" panose="020B0604020202020204" pitchFamily="34" charset="0"/>
              <a:cs typeface="Arial" panose="020B0604020202020204" pitchFamily="34" charset="0"/>
            </a:endParaRPr>
          </a:p>
          <a:p>
            <a:pPr marL="0" lvl="0" indent="0">
              <a:buClr>
                <a:schemeClr val="dk1"/>
              </a:buClr>
              <a:buSzPts val="1100"/>
              <a:buNone/>
            </a:pPr>
            <a:r>
              <a:rPr lang="en-GB" sz="1600" dirty="0">
                <a:latin typeface="Arial" panose="020B0604020202020204" pitchFamily="34" charset="0"/>
                <a:cs typeface="Arial" panose="020B0604020202020204" pitchFamily="34" charset="0"/>
              </a:rPr>
              <a:t/>
            </a:r>
            <a:br>
              <a:rPr lang="en-GB" sz="1600" dirty="0">
                <a:latin typeface="Arial" panose="020B0604020202020204" pitchFamily="34" charset="0"/>
                <a:cs typeface="Arial" panose="020B0604020202020204" pitchFamily="34" charset="0"/>
              </a:rPr>
            </a:br>
            <a:endParaRPr lang="en" sz="1600" b="1" dirty="0" smtClean="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6948264" y="4299942"/>
            <a:ext cx="1964656" cy="692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rgbClr val="098496"/>
                </a:solidFill>
                <a:latin typeface="Arial" panose="020B0604020202020204" pitchFamily="34" charset="0"/>
                <a:cs typeface="Arial" panose="020B0604020202020204" pitchFamily="34" charset="0"/>
              </a:rPr>
              <a:t>Three Key Obsessions</a:t>
            </a:r>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4</a:t>
            </a:fld>
            <a:endParaRPr lang="en"/>
          </a:p>
        </p:txBody>
      </p:sp>
      <p:sp>
        <p:nvSpPr>
          <p:cNvPr id="7" name="Content Placeholder 6"/>
          <p:cNvSpPr>
            <a:spLocks noGrp="1"/>
          </p:cNvSpPr>
          <p:nvPr>
            <p:ph sz="quarter" idx="1"/>
          </p:nvPr>
        </p:nvSpPr>
        <p:spPr/>
        <p:txBody>
          <a:bodyPr>
            <a:normAutofit/>
          </a:bodyPr>
          <a:lstStyle/>
          <a:p>
            <a:pPr marL="514350" lvl="0" indent="-514350">
              <a:lnSpc>
                <a:spcPct val="90000"/>
              </a:lnSpc>
              <a:spcBef>
                <a:spcPts val="1000"/>
              </a:spcBef>
              <a:buClrTx/>
              <a:buSzTx/>
              <a:buFont typeface="+mj-lt"/>
              <a:buAutoNum type="arabicPeriod"/>
            </a:pPr>
            <a:endParaRPr lang="en-GB" sz="2800" dirty="0" smtClean="0">
              <a:solidFill>
                <a:prstClr val="black"/>
              </a:solidFill>
              <a:latin typeface="Arial" panose="020B0604020202020204" pitchFamily="34" charset="0"/>
              <a:cs typeface="Arial" panose="020B0604020202020204" pitchFamily="34" charset="0"/>
            </a:endParaRPr>
          </a:p>
          <a:p>
            <a:pPr marL="514350" lvl="0" indent="-514350">
              <a:lnSpc>
                <a:spcPct val="90000"/>
              </a:lnSpc>
              <a:spcBef>
                <a:spcPts val="1000"/>
              </a:spcBef>
              <a:buClrTx/>
              <a:buSzTx/>
              <a:buFont typeface="+mj-lt"/>
              <a:buAutoNum type="arabicPeriod"/>
            </a:pPr>
            <a:r>
              <a:rPr lang="en-GB" sz="2400" dirty="0" smtClean="0">
                <a:solidFill>
                  <a:prstClr val="black"/>
                </a:solidFill>
                <a:latin typeface="Arial" panose="020B0604020202020204" pitchFamily="34" charset="0"/>
                <a:cs typeface="Arial" panose="020B0604020202020204" pitchFamily="34" charset="0"/>
              </a:rPr>
              <a:t>Life </a:t>
            </a:r>
            <a:r>
              <a:rPr lang="en-GB" sz="2400" dirty="0">
                <a:solidFill>
                  <a:prstClr val="black"/>
                </a:solidFill>
                <a:latin typeface="Arial" panose="020B0604020202020204" pitchFamily="34" charset="0"/>
                <a:cs typeface="Arial" panose="020B0604020202020204" pitchFamily="34" charset="0"/>
              </a:rPr>
              <a:t>Chances (Health, Wellbeing, Education and Stability)</a:t>
            </a:r>
          </a:p>
          <a:p>
            <a:pPr marL="514350" lvl="0" indent="-514350">
              <a:lnSpc>
                <a:spcPct val="90000"/>
              </a:lnSpc>
              <a:spcBef>
                <a:spcPts val="1000"/>
              </a:spcBef>
              <a:buClrTx/>
              <a:buSzTx/>
              <a:buFont typeface="+mj-lt"/>
              <a:buAutoNum type="arabicPeriod"/>
            </a:pPr>
            <a:endParaRPr lang="en-GB" sz="2400" dirty="0">
              <a:solidFill>
                <a:prstClr val="black"/>
              </a:solidFill>
              <a:latin typeface="Arial" panose="020B0604020202020204" pitchFamily="34" charset="0"/>
              <a:cs typeface="Arial" panose="020B0604020202020204" pitchFamily="34" charset="0"/>
            </a:endParaRPr>
          </a:p>
          <a:p>
            <a:pPr marL="514350" lvl="0" indent="-514350">
              <a:lnSpc>
                <a:spcPct val="90000"/>
              </a:lnSpc>
              <a:spcBef>
                <a:spcPts val="1000"/>
              </a:spcBef>
              <a:buClrTx/>
              <a:buSzTx/>
              <a:buFont typeface="+mj-lt"/>
              <a:buAutoNum type="arabicPeriod"/>
            </a:pPr>
            <a:r>
              <a:rPr lang="en-GB" sz="2400" dirty="0">
                <a:solidFill>
                  <a:prstClr val="black"/>
                </a:solidFill>
                <a:latin typeface="Arial" panose="020B0604020202020204" pitchFamily="34" charset="0"/>
                <a:cs typeface="Arial" panose="020B0604020202020204" pitchFamily="34" charset="0"/>
              </a:rPr>
              <a:t>Being and Feeling Safe</a:t>
            </a:r>
          </a:p>
          <a:p>
            <a:pPr marL="514350" lvl="0" indent="-514350">
              <a:lnSpc>
                <a:spcPct val="90000"/>
              </a:lnSpc>
              <a:spcBef>
                <a:spcPts val="1000"/>
              </a:spcBef>
              <a:buClrTx/>
              <a:buSzTx/>
              <a:buFont typeface="+mj-lt"/>
              <a:buAutoNum type="arabicPeriod"/>
            </a:pPr>
            <a:endParaRPr lang="en-GB" sz="2400" dirty="0">
              <a:solidFill>
                <a:prstClr val="black"/>
              </a:solidFill>
              <a:latin typeface="Arial" panose="020B0604020202020204" pitchFamily="34" charset="0"/>
              <a:cs typeface="Arial" panose="020B0604020202020204" pitchFamily="34" charset="0"/>
            </a:endParaRPr>
          </a:p>
          <a:p>
            <a:pPr marL="514350" lvl="0" indent="-514350">
              <a:lnSpc>
                <a:spcPct val="90000"/>
              </a:lnSpc>
              <a:spcBef>
                <a:spcPts val="1000"/>
              </a:spcBef>
              <a:buClrTx/>
              <a:buSzTx/>
              <a:buFont typeface="+mj-lt"/>
              <a:buAutoNum type="arabicPeriod"/>
            </a:pPr>
            <a:r>
              <a:rPr lang="en-GB" sz="2400" dirty="0">
                <a:solidFill>
                  <a:prstClr val="black"/>
                </a:solidFill>
                <a:latin typeface="Arial" panose="020B0604020202020204" pitchFamily="34" charset="0"/>
                <a:cs typeface="Arial" panose="020B0604020202020204" pitchFamily="34" charset="0"/>
              </a:rPr>
              <a:t>Relationships and Resilience</a:t>
            </a:r>
          </a:p>
          <a:p>
            <a:endParaRPr lang="en-GB" sz="2200" dirty="0"/>
          </a:p>
        </p:txBody>
      </p:sp>
    </p:spTree>
    <p:extLst>
      <p:ext uri="{BB962C8B-B14F-4D97-AF65-F5344CB8AC3E}">
        <p14:creationId xmlns:p14="http://schemas.microsoft.com/office/powerpoint/2010/main" xmlns="" val="325766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rgbClr val="098496"/>
                </a:solidFill>
                <a:latin typeface="Arial" panose="020B0604020202020204" pitchFamily="34" charset="0"/>
                <a:cs typeface="Arial" panose="020B0604020202020204" pitchFamily="34" charset="0"/>
              </a:rPr>
              <a:t>Locality Partnerships</a:t>
            </a:r>
          </a:p>
        </p:txBody>
      </p:sp>
      <p:sp>
        <p:nvSpPr>
          <p:cNvPr id="3" name="Slide Number Placeholder 2"/>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5</a:t>
            </a:fld>
            <a:endParaRPr lang="en"/>
          </a:p>
        </p:txBody>
      </p:sp>
      <p:sp>
        <p:nvSpPr>
          <p:cNvPr id="4" name="Content Placeholder 3"/>
          <p:cNvSpPr>
            <a:spLocks noGrp="1"/>
          </p:cNvSpPr>
          <p:nvPr>
            <p:ph sz="quarter" idx="1"/>
          </p:nvPr>
        </p:nvSpPr>
        <p:spPr>
          <a:xfrm>
            <a:off x="603504" y="1419622"/>
            <a:ext cx="8083296" cy="3095228"/>
          </a:xfrm>
        </p:spPr>
        <p:txBody>
          <a:bodyPr>
            <a:normAutofit fontScale="92500"/>
          </a:bodyPr>
          <a:lstStyle/>
          <a:p>
            <a:pPr marL="228600" lvl="0" indent="-228600">
              <a:lnSpc>
                <a:spcPct val="90000"/>
              </a:lnSpc>
              <a:spcBef>
                <a:spcPts val="1000"/>
              </a:spcBef>
              <a:buClrTx/>
              <a:buSzTx/>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Schools and community based agencies and services are key to the successful delivery of the CSP’s ambition.  To ensure their engagement the CSP has a devolved Locality Partnership Structure coming into place during 2018/19.</a:t>
            </a:r>
          </a:p>
          <a:p>
            <a:pPr marL="228600" lvl="0" indent="-228600">
              <a:lnSpc>
                <a:spcPct val="90000"/>
              </a:lnSpc>
              <a:spcBef>
                <a:spcPts val="1000"/>
              </a:spcBef>
              <a:buClrTx/>
              <a:buSzTx/>
              <a:buFont typeface="Arial" panose="020B0604020202020204" pitchFamily="34" charset="0"/>
              <a:buChar char="•"/>
            </a:pPr>
            <a:endParaRPr lang="en-US" sz="2400" dirty="0" smtClean="0">
              <a:solidFill>
                <a:prstClr val="black"/>
              </a:solidFill>
              <a:latin typeface="Arial" panose="020B0604020202020204" pitchFamily="34" charset="0"/>
              <a:cs typeface="Arial" panose="020B0604020202020204" pitchFamily="34" charset="0"/>
            </a:endParaRPr>
          </a:p>
          <a:p>
            <a:pPr marL="228600" lvl="0" indent="-228600">
              <a:lnSpc>
                <a:spcPct val="90000"/>
              </a:lnSpc>
              <a:spcBef>
                <a:spcPts val="1000"/>
              </a:spcBef>
              <a:buClrTx/>
              <a:buSzTx/>
              <a:buFont typeface="Arial" panose="020B0604020202020204" pitchFamily="34" charset="0"/>
              <a:buChar char="•"/>
            </a:pPr>
            <a:r>
              <a:rPr lang="en-US" sz="2400" dirty="0" smtClean="0">
                <a:solidFill>
                  <a:prstClr val="black"/>
                </a:solidFill>
                <a:latin typeface="Arial" panose="020B0604020202020204" pitchFamily="34" charset="0"/>
                <a:cs typeface="Arial" panose="020B0604020202020204" pitchFamily="34" charset="0"/>
              </a:rPr>
              <a:t>These </a:t>
            </a:r>
            <a:r>
              <a:rPr lang="en-US" sz="2400" dirty="0">
                <a:solidFill>
                  <a:prstClr val="black"/>
                </a:solidFill>
                <a:latin typeface="Arial" panose="020B0604020202020204" pitchFamily="34" charset="0"/>
                <a:cs typeface="Arial" panose="020B0604020202020204" pitchFamily="34" charset="0"/>
              </a:rPr>
              <a:t>Locality Partnerships will be led by schools who will enable the participation of local agencies. Their task will be to identify how the obsessions can be delivered locally, </a:t>
            </a:r>
            <a:r>
              <a:rPr lang="en-US" sz="2400" dirty="0" smtClean="0">
                <a:solidFill>
                  <a:prstClr val="black"/>
                </a:solidFill>
                <a:latin typeface="Arial" panose="020B0604020202020204" pitchFamily="34" charset="0"/>
                <a:cs typeface="Arial" panose="020B0604020202020204" pitchFamily="34" charset="0"/>
              </a:rPr>
              <a:t>prioritise </a:t>
            </a:r>
            <a:r>
              <a:rPr lang="en-US" sz="2400" dirty="0">
                <a:solidFill>
                  <a:prstClr val="black"/>
                </a:solidFill>
                <a:latin typeface="Arial" panose="020B0604020202020204" pitchFamily="34" charset="0"/>
                <a:cs typeface="Arial" panose="020B0604020202020204" pitchFamily="34" charset="0"/>
              </a:rPr>
              <a:t>resources to and to ensure effective integrated </a:t>
            </a:r>
            <a:r>
              <a:rPr lang="en-US" sz="2400" dirty="0" smtClean="0">
                <a:solidFill>
                  <a:prstClr val="black"/>
                </a:solidFill>
                <a:latin typeface="Arial" panose="020B0604020202020204" pitchFamily="34" charset="0"/>
                <a:cs typeface="Arial" panose="020B0604020202020204" pitchFamily="34" charset="0"/>
              </a:rPr>
              <a:t>working.</a:t>
            </a:r>
            <a:endParaRPr lang="en-GB" sz="2400" dirty="0">
              <a:solidFill>
                <a:prstClr val="black"/>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xmlns="" val="1400327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rgbClr val="098496"/>
                </a:solidFill>
                <a:latin typeface="Arial" panose="020B0604020202020204" pitchFamily="34" charset="0"/>
                <a:cs typeface="Arial" panose="020B0604020202020204" pitchFamily="34" charset="0"/>
              </a:rPr>
              <a:t>How will the CSP Deliver its obsessions?</a:t>
            </a:r>
          </a:p>
        </p:txBody>
      </p:sp>
      <p:sp>
        <p:nvSpPr>
          <p:cNvPr id="3" name="Slide Number Placeholder 2"/>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6</a:t>
            </a:fld>
            <a:endParaRPr lang="en"/>
          </a:p>
        </p:txBody>
      </p:sp>
      <p:sp>
        <p:nvSpPr>
          <p:cNvPr id="4" name="Content Placeholder 3"/>
          <p:cNvSpPr>
            <a:spLocks noGrp="1"/>
          </p:cNvSpPr>
          <p:nvPr>
            <p:ph sz="quarter" idx="1"/>
          </p:nvPr>
        </p:nvSpPr>
        <p:spPr/>
        <p:txBody>
          <a:bodyPr>
            <a:normAutofit fontScale="70000" lnSpcReduction="20000"/>
          </a:bodyPr>
          <a:lstStyle/>
          <a:p>
            <a:pPr marL="0" lvl="0" indent="0">
              <a:lnSpc>
                <a:spcPct val="90000"/>
              </a:lnSpc>
              <a:spcBef>
                <a:spcPts val="1000"/>
              </a:spcBef>
              <a:buClrTx/>
              <a:buSzTx/>
              <a:buNone/>
            </a:pPr>
            <a:endParaRPr lang="en-US" sz="2400" dirty="0" smtClean="0">
              <a:solidFill>
                <a:prstClr val="black"/>
              </a:solidFill>
              <a:latin typeface="Calibri" panose="020F0502020204030204"/>
            </a:endParaRPr>
          </a:p>
          <a:p>
            <a:pPr marL="0" lvl="0" indent="0">
              <a:lnSpc>
                <a:spcPct val="90000"/>
              </a:lnSpc>
              <a:spcBef>
                <a:spcPts val="1000"/>
              </a:spcBef>
              <a:buClrTx/>
              <a:buSzTx/>
              <a:buNone/>
            </a:pPr>
            <a:r>
              <a:rPr lang="en-US" sz="2800" dirty="0" smtClean="0">
                <a:solidFill>
                  <a:prstClr val="black"/>
                </a:solidFill>
                <a:latin typeface="Arial" panose="020B0604020202020204" pitchFamily="34" charset="0"/>
                <a:cs typeface="Arial" panose="020B0604020202020204" pitchFamily="34" charset="0"/>
              </a:rPr>
              <a:t>In </a:t>
            </a:r>
            <a:r>
              <a:rPr lang="en-US" sz="2800" dirty="0">
                <a:solidFill>
                  <a:prstClr val="black"/>
                </a:solidFill>
                <a:latin typeface="Arial" panose="020B0604020202020204" pitchFamily="34" charset="0"/>
                <a:cs typeface="Arial" panose="020B0604020202020204" pitchFamily="34" charset="0"/>
              </a:rPr>
              <a:t>addition to the Locality Partnerships, there are cross cutting key strategic Groups and activity that will focus on specific ‘transformational’ aspects of the CSPs work and are town </a:t>
            </a:r>
            <a:r>
              <a:rPr lang="en-US" sz="2800" dirty="0" smtClean="0">
                <a:solidFill>
                  <a:prstClr val="black"/>
                </a:solidFill>
                <a:latin typeface="Arial" panose="020B0604020202020204" pitchFamily="34" charset="0"/>
                <a:cs typeface="Arial" panose="020B0604020202020204" pitchFamily="34" charset="0"/>
              </a:rPr>
              <a:t>wide.</a:t>
            </a:r>
          </a:p>
          <a:p>
            <a:pPr marL="0" lvl="0" indent="0">
              <a:lnSpc>
                <a:spcPct val="90000"/>
              </a:lnSpc>
              <a:spcBef>
                <a:spcPts val="1000"/>
              </a:spcBef>
              <a:buClrTx/>
              <a:buSzTx/>
              <a:buNone/>
            </a:pPr>
            <a:endParaRPr lang="en-US" sz="2800" dirty="0">
              <a:solidFill>
                <a:prstClr val="black"/>
              </a:solidFill>
              <a:latin typeface="Arial" panose="020B0604020202020204" pitchFamily="34" charset="0"/>
              <a:cs typeface="Arial" panose="020B0604020202020204" pitchFamily="34" charset="0"/>
            </a:endParaRPr>
          </a:p>
          <a:p>
            <a:pPr marL="685800" lvl="1">
              <a:lnSpc>
                <a:spcPct val="90000"/>
              </a:lnSpc>
              <a:spcBef>
                <a:spcPts val="500"/>
              </a:spcBef>
              <a:buClrTx/>
              <a:buSzTx/>
              <a:buFont typeface="Wingdings" panose="05000000000000000000" pitchFamily="2" charset="2"/>
              <a:buChar char="Ø"/>
            </a:pPr>
            <a:r>
              <a:rPr lang="en-US" sz="2800" dirty="0" smtClean="0">
                <a:solidFill>
                  <a:srgbClr val="098496"/>
                </a:solidFill>
                <a:latin typeface="Arial" panose="020B0604020202020204" pitchFamily="34" charset="0"/>
                <a:cs typeface="Arial" panose="020B0604020202020204" pitchFamily="34" charset="0"/>
              </a:rPr>
              <a:t>Future </a:t>
            </a:r>
            <a:r>
              <a:rPr lang="en-US" sz="2800" dirty="0">
                <a:solidFill>
                  <a:srgbClr val="098496"/>
                </a:solidFill>
                <a:latin typeface="Arial" panose="020B0604020202020204" pitchFamily="34" charset="0"/>
                <a:cs typeface="Arial" panose="020B0604020202020204" pitchFamily="34" charset="0"/>
              </a:rPr>
              <a:t>in Mind Transformation </a:t>
            </a:r>
            <a:r>
              <a:rPr lang="en-US" sz="2800" dirty="0" smtClean="0">
                <a:solidFill>
                  <a:srgbClr val="098496"/>
                </a:solidFill>
                <a:latin typeface="Arial" panose="020B0604020202020204" pitchFamily="34" charset="0"/>
                <a:cs typeface="Arial" panose="020B0604020202020204" pitchFamily="34" charset="0"/>
              </a:rPr>
              <a:t>Group</a:t>
            </a:r>
          </a:p>
          <a:p>
            <a:pPr marL="457200" lvl="1" indent="0">
              <a:lnSpc>
                <a:spcPct val="90000"/>
              </a:lnSpc>
              <a:spcBef>
                <a:spcPts val="500"/>
              </a:spcBef>
              <a:buClrTx/>
              <a:buSzTx/>
              <a:buNone/>
            </a:pPr>
            <a:endParaRPr lang="en-GB" sz="2800" dirty="0">
              <a:solidFill>
                <a:srgbClr val="098496"/>
              </a:solidFill>
              <a:latin typeface="Arial" panose="020B0604020202020204" pitchFamily="34" charset="0"/>
              <a:cs typeface="Arial" panose="020B0604020202020204" pitchFamily="34" charset="0"/>
            </a:endParaRPr>
          </a:p>
          <a:p>
            <a:pPr marL="685800" lvl="1">
              <a:lnSpc>
                <a:spcPct val="90000"/>
              </a:lnSpc>
              <a:spcBef>
                <a:spcPts val="500"/>
              </a:spcBef>
              <a:buClrTx/>
              <a:buSzTx/>
              <a:buFont typeface="Wingdings" panose="05000000000000000000" pitchFamily="2" charset="2"/>
              <a:buChar char="Ø"/>
            </a:pPr>
            <a:r>
              <a:rPr lang="en-US" sz="2800" dirty="0">
                <a:solidFill>
                  <a:srgbClr val="098496"/>
                </a:solidFill>
                <a:latin typeface="Arial" panose="020B0604020202020204" pitchFamily="34" charset="0"/>
                <a:cs typeface="Arial" panose="020B0604020202020204" pitchFamily="34" charset="0"/>
              </a:rPr>
              <a:t>The Healthy Relationships </a:t>
            </a:r>
            <a:r>
              <a:rPr lang="en-US" sz="2800" dirty="0" smtClean="0">
                <a:solidFill>
                  <a:srgbClr val="098496"/>
                </a:solidFill>
                <a:latin typeface="Arial" panose="020B0604020202020204" pitchFamily="34" charset="0"/>
                <a:cs typeface="Arial" panose="020B0604020202020204" pitchFamily="34" charset="0"/>
              </a:rPr>
              <a:t>Partnership</a:t>
            </a:r>
          </a:p>
          <a:p>
            <a:pPr marL="685800" lvl="1">
              <a:lnSpc>
                <a:spcPct val="90000"/>
              </a:lnSpc>
              <a:spcBef>
                <a:spcPts val="500"/>
              </a:spcBef>
              <a:buClrTx/>
              <a:buSzTx/>
              <a:buFont typeface="Wingdings" panose="05000000000000000000" pitchFamily="2" charset="2"/>
              <a:buChar char="Ø"/>
            </a:pPr>
            <a:endParaRPr lang="en-GB" sz="2800" dirty="0">
              <a:solidFill>
                <a:srgbClr val="098496"/>
              </a:solidFill>
              <a:latin typeface="Arial" panose="020B0604020202020204" pitchFamily="34" charset="0"/>
              <a:cs typeface="Arial" panose="020B0604020202020204" pitchFamily="34" charset="0"/>
            </a:endParaRPr>
          </a:p>
          <a:p>
            <a:pPr marL="685800" lvl="1">
              <a:lnSpc>
                <a:spcPct val="90000"/>
              </a:lnSpc>
              <a:spcBef>
                <a:spcPts val="500"/>
              </a:spcBef>
              <a:buClrTx/>
              <a:buSzTx/>
              <a:buFont typeface="Wingdings" panose="05000000000000000000" pitchFamily="2" charset="2"/>
              <a:buChar char="Ø"/>
            </a:pPr>
            <a:r>
              <a:rPr lang="en-US" sz="2800" dirty="0">
                <a:solidFill>
                  <a:srgbClr val="098496"/>
                </a:solidFill>
                <a:latin typeface="Arial" panose="020B0604020202020204" pitchFamily="34" charset="0"/>
                <a:cs typeface="Arial" panose="020B0604020202020204" pitchFamily="34" charset="0"/>
              </a:rPr>
              <a:t>SEND </a:t>
            </a:r>
            <a:r>
              <a:rPr lang="en-US" sz="2800" dirty="0" smtClean="0">
                <a:solidFill>
                  <a:srgbClr val="098496"/>
                </a:solidFill>
                <a:latin typeface="Arial" panose="020B0604020202020204" pitchFamily="34" charset="0"/>
                <a:cs typeface="Arial" panose="020B0604020202020204" pitchFamily="34" charset="0"/>
              </a:rPr>
              <a:t>Partnership</a:t>
            </a:r>
          </a:p>
          <a:p>
            <a:pPr marL="685800" lvl="1">
              <a:lnSpc>
                <a:spcPct val="90000"/>
              </a:lnSpc>
              <a:spcBef>
                <a:spcPts val="500"/>
              </a:spcBef>
              <a:buClrTx/>
              <a:buSzTx/>
              <a:buFont typeface="Wingdings" panose="05000000000000000000" pitchFamily="2" charset="2"/>
              <a:buChar char="Ø"/>
            </a:pPr>
            <a:endParaRPr lang="en-GB" sz="2800" dirty="0" smtClean="0">
              <a:solidFill>
                <a:srgbClr val="098496"/>
              </a:solidFill>
              <a:latin typeface="Arial" panose="020B0604020202020204" pitchFamily="34" charset="0"/>
              <a:cs typeface="Arial" panose="020B0604020202020204" pitchFamily="34" charset="0"/>
            </a:endParaRPr>
          </a:p>
          <a:p>
            <a:pPr marL="685800" lvl="1">
              <a:lnSpc>
                <a:spcPct val="90000"/>
              </a:lnSpc>
              <a:spcBef>
                <a:spcPts val="500"/>
              </a:spcBef>
              <a:buClrTx/>
              <a:buSzTx/>
              <a:buFont typeface="Wingdings" panose="05000000000000000000" pitchFamily="2" charset="2"/>
              <a:buChar char="Ø"/>
            </a:pPr>
            <a:r>
              <a:rPr lang="en-US" sz="2800" dirty="0" smtClean="0">
                <a:solidFill>
                  <a:srgbClr val="098496"/>
                </a:solidFill>
                <a:latin typeface="Arial" panose="020B0604020202020204" pitchFamily="34" charset="0"/>
                <a:cs typeface="Arial" panose="020B0604020202020204" pitchFamily="34" charset="0"/>
              </a:rPr>
              <a:t>Early </a:t>
            </a:r>
            <a:r>
              <a:rPr lang="en-US" sz="2800" dirty="0">
                <a:solidFill>
                  <a:srgbClr val="098496"/>
                </a:solidFill>
                <a:latin typeface="Arial" panose="020B0604020202020204" pitchFamily="34" charset="0"/>
                <a:cs typeface="Arial" panose="020B0604020202020204" pitchFamily="34" charset="0"/>
              </a:rPr>
              <a:t>Help –Operational Delivery Group</a:t>
            </a:r>
            <a:endParaRPr lang="en-GB" sz="2800" dirty="0">
              <a:solidFill>
                <a:srgbClr val="098496"/>
              </a:solidFill>
              <a:latin typeface="Arial" panose="020B0604020202020204" pitchFamily="34" charset="0"/>
              <a:cs typeface="Arial" panose="020B0604020202020204" pitchFamily="34" charset="0"/>
            </a:endParaRPr>
          </a:p>
          <a:p>
            <a:endParaRPr lang="en-GB" dirty="0">
              <a:solidFill>
                <a:srgbClr val="098496"/>
              </a:solidFill>
            </a:endParaRPr>
          </a:p>
        </p:txBody>
      </p:sp>
    </p:spTree>
    <p:extLst>
      <p:ext uri="{BB962C8B-B14F-4D97-AF65-F5344CB8AC3E}">
        <p14:creationId xmlns:p14="http://schemas.microsoft.com/office/powerpoint/2010/main" xmlns="" val="3297901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rgbClr val="098496"/>
                </a:solidFill>
                <a:latin typeface="Arial" panose="020B0604020202020204" pitchFamily="34" charset="0"/>
                <a:cs typeface="Arial" panose="020B0604020202020204" pitchFamily="34" charset="0"/>
              </a:rPr>
              <a:t>How you can be involved</a:t>
            </a:r>
          </a:p>
        </p:txBody>
      </p:sp>
      <p:sp>
        <p:nvSpPr>
          <p:cNvPr id="3" name="Slide Number Placeholder 2"/>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pPr marL="0" lvl="0" indent="0">
                <a:spcBef>
                  <a:spcPts val="0"/>
                </a:spcBef>
                <a:spcAft>
                  <a:spcPts val="0"/>
                </a:spcAft>
                <a:buNone/>
              </a:pPr>
              <a:t>7</a:t>
            </a:fld>
            <a:endParaRPr lang="en"/>
          </a:p>
        </p:txBody>
      </p:sp>
      <p:sp>
        <p:nvSpPr>
          <p:cNvPr id="4" name="Content Placeholder 3"/>
          <p:cNvSpPr>
            <a:spLocks noGrp="1"/>
          </p:cNvSpPr>
          <p:nvPr>
            <p:ph sz="quarter" idx="1"/>
          </p:nvPr>
        </p:nvSpPr>
        <p:spPr/>
        <p:txBody>
          <a:bodyPr>
            <a:normAutofit fontScale="92500" lnSpcReduction="10000"/>
          </a:bodyPr>
          <a:lstStyle/>
          <a:p>
            <a:pPr marL="0" lvl="0" indent="0">
              <a:lnSpc>
                <a:spcPct val="90000"/>
              </a:lnSpc>
              <a:spcBef>
                <a:spcPts val="1000"/>
              </a:spcBef>
              <a:buClrTx/>
              <a:buSzTx/>
              <a:buNone/>
            </a:pPr>
            <a:r>
              <a:rPr lang="en-GB" sz="2200" dirty="0">
                <a:solidFill>
                  <a:prstClr val="black"/>
                </a:solidFill>
                <a:latin typeface="Arial" panose="020B0604020202020204" pitchFamily="34" charset="0"/>
                <a:cs typeface="Arial" panose="020B0604020202020204" pitchFamily="34" charset="0"/>
              </a:rPr>
              <a:t>Participate in the activities being delivered by the 4 transformation </a:t>
            </a:r>
            <a:r>
              <a:rPr lang="en-GB" sz="2200" dirty="0" smtClean="0">
                <a:solidFill>
                  <a:prstClr val="black"/>
                </a:solidFill>
                <a:latin typeface="Arial" panose="020B0604020202020204" pitchFamily="34" charset="0"/>
                <a:cs typeface="Arial" panose="020B0604020202020204" pitchFamily="34" charset="0"/>
              </a:rPr>
              <a:t>programmes.</a:t>
            </a:r>
            <a:endParaRPr lang="en-GB" sz="2200" dirty="0">
              <a:solidFill>
                <a:prstClr val="black"/>
              </a:solidFill>
              <a:latin typeface="Arial" panose="020B0604020202020204" pitchFamily="34" charset="0"/>
              <a:cs typeface="Arial" panose="020B0604020202020204" pitchFamily="34" charset="0"/>
            </a:endParaRPr>
          </a:p>
          <a:p>
            <a:pPr marL="0" lvl="0" indent="0">
              <a:lnSpc>
                <a:spcPct val="90000"/>
              </a:lnSpc>
              <a:spcBef>
                <a:spcPts val="1000"/>
              </a:spcBef>
              <a:buClrTx/>
              <a:buSzTx/>
              <a:buNone/>
            </a:pPr>
            <a:r>
              <a:rPr lang="en-GB" sz="2200" b="1" dirty="0">
                <a:solidFill>
                  <a:prstClr val="black"/>
                </a:solidFill>
                <a:latin typeface="Arial" panose="020B0604020202020204" pitchFamily="34" charset="0"/>
                <a:cs typeface="Arial" panose="020B0604020202020204" pitchFamily="34" charset="0"/>
              </a:rPr>
              <a:t>Contact details</a:t>
            </a:r>
            <a:r>
              <a:rPr lang="en-GB" sz="2200" dirty="0">
                <a:solidFill>
                  <a:prstClr val="black"/>
                </a:solidFill>
                <a:latin typeface="Arial" panose="020B0604020202020204" pitchFamily="34" charset="0"/>
                <a:cs typeface="Arial" panose="020B0604020202020204" pitchFamily="34" charset="0"/>
              </a:rPr>
              <a:t>:</a:t>
            </a:r>
          </a:p>
          <a:p>
            <a:pPr marL="411480">
              <a:lnSpc>
                <a:spcPct val="90000"/>
              </a:lnSpc>
              <a:spcBef>
                <a:spcPts val="500"/>
              </a:spcBef>
              <a:buClrTx/>
              <a:buSzTx/>
              <a:buFont typeface="Wingdings" panose="05000000000000000000" pitchFamily="2" charset="2"/>
              <a:buChar char="Ø"/>
            </a:pPr>
            <a:r>
              <a:rPr lang="en-GB" sz="2200" dirty="0" smtClean="0">
                <a:solidFill>
                  <a:prstClr val="black"/>
                </a:solidFill>
                <a:latin typeface="Arial" panose="020B0604020202020204" pitchFamily="34" charset="0"/>
                <a:cs typeface="Arial" panose="020B0604020202020204" pitchFamily="34" charset="0"/>
              </a:rPr>
              <a:t>Future In Mind  : </a:t>
            </a:r>
          </a:p>
          <a:p>
            <a:pPr marL="137160" indent="0">
              <a:lnSpc>
                <a:spcPct val="90000"/>
              </a:lnSpc>
              <a:spcBef>
                <a:spcPts val="500"/>
              </a:spcBef>
              <a:buClrTx/>
              <a:buSzTx/>
              <a:buNone/>
            </a:pPr>
            <a:r>
              <a:rPr lang="en-GB" sz="2200" dirty="0">
                <a:solidFill>
                  <a:prstClr val="black"/>
                </a:solidFill>
                <a:latin typeface="Arial" panose="020B0604020202020204" pitchFamily="34" charset="0"/>
                <a:cs typeface="Arial" panose="020B0604020202020204" pitchFamily="34" charset="0"/>
              </a:rPr>
              <a:t>	</a:t>
            </a:r>
            <a:r>
              <a:rPr lang="en-GB" sz="2200" dirty="0" smtClean="0">
                <a:solidFill>
                  <a:prstClr val="black"/>
                </a:solidFill>
                <a:latin typeface="Arial" panose="020B0604020202020204" pitchFamily="34" charset="0"/>
                <a:cs typeface="Arial" panose="020B0604020202020204" pitchFamily="34" charset="0"/>
              </a:rPr>
              <a:t>Jacqui.Braithwaite@hartlepool.gov.uk</a:t>
            </a:r>
            <a:endParaRPr lang="en-GB" sz="2200" dirty="0">
              <a:solidFill>
                <a:prstClr val="black"/>
              </a:solidFill>
              <a:latin typeface="Arial" panose="020B0604020202020204" pitchFamily="34" charset="0"/>
              <a:cs typeface="Arial" panose="020B0604020202020204" pitchFamily="34" charset="0"/>
            </a:endParaRPr>
          </a:p>
          <a:p>
            <a:pPr marL="411480">
              <a:lnSpc>
                <a:spcPct val="90000"/>
              </a:lnSpc>
              <a:spcBef>
                <a:spcPts val="500"/>
              </a:spcBef>
              <a:buClrTx/>
              <a:buSzTx/>
              <a:buFont typeface="Wingdings" panose="05000000000000000000" pitchFamily="2" charset="2"/>
              <a:buChar char="Ø"/>
            </a:pPr>
            <a:r>
              <a:rPr lang="en-GB" sz="2200" dirty="0" smtClean="0">
                <a:solidFill>
                  <a:prstClr val="black"/>
                </a:solidFill>
                <a:latin typeface="Arial" panose="020B0604020202020204" pitchFamily="34" charset="0"/>
                <a:cs typeface="Arial" panose="020B0604020202020204" pitchFamily="34" charset="0"/>
              </a:rPr>
              <a:t>Healthy Relationships Partnership: 	Jayne.Moules@hrphartlepool.co.uk</a:t>
            </a:r>
            <a:endParaRPr lang="en-GB" sz="2200" dirty="0">
              <a:solidFill>
                <a:prstClr val="black"/>
              </a:solidFill>
              <a:latin typeface="Arial" panose="020B0604020202020204" pitchFamily="34" charset="0"/>
              <a:cs typeface="Arial" panose="020B0604020202020204" pitchFamily="34" charset="0"/>
            </a:endParaRPr>
          </a:p>
          <a:p>
            <a:pPr marL="411480">
              <a:lnSpc>
                <a:spcPct val="90000"/>
              </a:lnSpc>
              <a:spcBef>
                <a:spcPts val="500"/>
              </a:spcBef>
              <a:buClrTx/>
              <a:buSzTx/>
              <a:buFont typeface="Wingdings" panose="05000000000000000000" pitchFamily="2" charset="2"/>
              <a:buChar char="Ø"/>
            </a:pPr>
            <a:r>
              <a:rPr lang="en-GB" sz="2200" dirty="0" smtClean="0">
                <a:solidFill>
                  <a:prstClr val="black"/>
                </a:solidFill>
                <a:latin typeface="Arial" panose="020B0604020202020204" pitchFamily="34" charset="0"/>
                <a:cs typeface="Arial" panose="020B0604020202020204" pitchFamily="34" charset="0"/>
              </a:rPr>
              <a:t>SEND:</a:t>
            </a:r>
          </a:p>
          <a:p>
            <a:pPr marL="137160" indent="0">
              <a:lnSpc>
                <a:spcPct val="90000"/>
              </a:lnSpc>
              <a:spcBef>
                <a:spcPts val="500"/>
              </a:spcBef>
              <a:buClrTx/>
              <a:buSzTx/>
              <a:buNone/>
            </a:pPr>
            <a:endParaRPr lang="en-GB" sz="2200" dirty="0">
              <a:solidFill>
                <a:prstClr val="black"/>
              </a:solidFill>
              <a:latin typeface="Arial" panose="020B0604020202020204" pitchFamily="34" charset="0"/>
              <a:cs typeface="Arial" panose="020B0604020202020204" pitchFamily="34" charset="0"/>
            </a:endParaRPr>
          </a:p>
          <a:p>
            <a:pPr marL="411480">
              <a:lnSpc>
                <a:spcPct val="90000"/>
              </a:lnSpc>
              <a:spcBef>
                <a:spcPts val="500"/>
              </a:spcBef>
              <a:buClrTx/>
              <a:buSzTx/>
              <a:buFont typeface="Wingdings" panose="05000000000000000000" pitchFamily="2" charset="2"/>
              <a:buChar char="Ø"/>
            </a:pPr>
            <a:r>
              <a:rPr lang="en-GB" sz="2200" dirty="0" smtClean="0">
                <a:solidFill>
                  <a:prstClr val="black"/>
                </a:solidFill>
                <a:latin typeface="Arial" panose="020B0604020202020204" pitchFamily="34" charset="0"/>
                <a:cs typeface="Arial" panose="020B0604020202020204" pitchFamily="34" charset="0"/>
              </a:rPr>
              <a:t>Early Help:</a:t>
            </a:r>
          </a:p>
          <a:p>
            <a:pPr marL="137160" indent="0">
              <a:lnSpc>
                <a:spcPct val="90000"/>
              </a:lnSpc>
              <a:spcBef>
                <a:spcPts val="500"/>
              </a:spcBef>
              <a:buClrTx/>
              <a:buSzTx/>
              <a:buNone/>
            </a:pPr>
            <a:r>
              <a:rPr lang="en-GB" sz="2200" dirty="0">
                <a:solidFill>
                  <a:prstClr val="black"/>
                </a:solidFill>
                <a:latin typeface="Arial" panose="020B0604020202020204" pitchFamily="34" charset="0"/>
                <a:cs typeface="Arial" panose="020B0604020202020204" pitchFamily="34" charset="0"/>
              </a:rPr>
              <a:t>	</a:t>
            </a:r>
            <a:r>
              <a:rPr lang="en-GB" sz="2200" dirty="0" smtClean="0">
                <a:solidFill>
                  <a:prstClr val="black"/>
                </a:solidFill>
                <a:latin typeface="Arial" panose="020B0604020202020204" pitchFamily="34" charset="0"/>
                <a:cs typeface="Arial" panose="020B0604020202020204" pitchFamily="34" charset="0"/>
              </a:rPr>
              <a:t>  Danielle.Swainston@hartlepool.gov.uk</a:t>
            </a:r>
            <a:endParaRPr lang="en-GB" sz="2200" dirty="0">
              <a:solidFill>
                <a:prstClr val="black"/>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xmlns="" val="86864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46260" y="555526"/>
            <a:ext cx="6866100" cy="85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4800" dirty="0" smtClean="0">
                <a:solidFill>
                  <a:srgbClr val="098496"/>
                </a:solidFill>
                <a:latin typeface="Arial" pitchFamily="34" charset="0"/>
                <a:cs typeface="Arial" pitchFamily="34" charset="0"/>
              </a:rPr>
              <a:t>Thank you...</a:t>
            </a:r>
            <a:endParaRPr sz="4800" dirty="0">
              <a:solidFill>
                <a:srgbClr val="098496"/>
              </a:solidFill>
              <a:latin typeface="Arial" pitchFamily="34" charset="0"/>
              <a:cs typeface="Arial" pitchFamily="34" charset="0"/>
            </a:endParaRPr>
          </a:p>
        </p:txBody>
      </p:sp>
      <p:sp>
        <p:nvSpPr>
          <p:cNvPr id="69" name="Shape 69"/>
          <p:cNvSpPr txBox="1">
            <a:spLocks noGrp="1"/>
          </p:cNvSpPr>
          <p:nvPr>
            <p:ph type="body" idx="1"/>
          </p:nvPr>
        </p:nvSpPr>
        <p:spPr>
          <a:xfrm>
            <a:off x="899592" y="1563638"/>
            <a:ext cx="7848872" cy="2564966"/>
          </a:xfrm>
          <a:prstGeom prst="rect">
            <a:avLst/>
          </a:prstGeom>
        </p:spPr>
        <p:txBody>
          <a:bodyPr spcFirstLastPara="1" wrap="square" lIns="91425" tIns="91425" rIns="91425" bIns="91425" anchor="t" anchorCtr="0">
            <a:noAutofit/>
          </a:bodyPr>
          <a:lstStyle/>
          <a:p>
            <a:pPr>
              <a:buClr>
                <a:srgbClr val="EF59A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dirty="0" smtClean="0">
                <a:latin typeface="Arial" pitchFamily="34" charset="0"/>
                <a:cs typeface="Arial" pitchFamily="34" charset="0"/>
              </a:rPr>
              <a:t>For more information about Hartlepool Children’s Strategic  </a:t>
            </a:r>
          </a:p>
          <a:p>
            <a:pPr>
              <a:buClr>
                <a:srgbClr val="EF59A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dirty="0" smtClean="0">
                <a:latin typeface="Arial" pitchFamily="34" charset="0"/>
                <a:cs typeface="Arial" pitchFamily="34" charset="0"/>
              </a:rPr>
              <a:t>Partnership</a:t>
            </a:r>
            <a:r>
              <a:rPr lang="en-GB" sz="1600" dirty="0" smtClean="0">
                <a:latin typeface="Arial" pitchFamily="34" charset="0"/>
                <a:cs typeface="Arial" pitchFamily="34" charset="0"/>
              </a:rPr>
              <a:t>:</a:t>
            </a:r>
          </a:p>
          <a:p>
            <a:pPr>
              <a:buClr>
                <a:srgbClr val="EF59A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600" dirty="0" smtClean="0">
              <a:latin typeface="Arial" pitchFamily="34" charset="0"/>
              <a:cs typeface="Arial" pitchFamily="34" charset="0"/>
            </a:endParaRPr>
          </a:p>
          <a:p>
            <a:pPr>
              <a:buClr>
                <a:srgbClr val="EF59A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dirty="0" smtClean="0">
                <a:latin typeface="Arial" pitchFamily="34" charset="0"/>
                <a:cs typeface="Arial" pitchFamily="34" charset="0"/>
              </a:rPr>
              <a:t>INSERT DETAILS HERE</a:t>
            </a:r>
          </a:p>
          <a:p>
            <a:pPr>
              <a:buClr>
                <a:srgbClr val="EF59A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600" dirty="0" smtClean="0">
              <a:latin typeface="Arial" pitchFamily="34" charset="0"/>
              <a:cs typeface="Arial" pitchFamily="34" charset="0"/>
            </a:endParaRPr>
          </a:p>
          <a:p>
            <a:pPr>
              <a:buClr>
                <a:srgbClr val="EF59A1"/>
              </a:buClr>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600" dirty="0" smtClean="0">
              <a:latin typeface="Arial" pitchFamily="34" charset="0"/>
              <a:cs typeface="Arial" pitchFamily="34" charset="0"/>
            </a:endParaRPr>
          </a:p>
          <a:p>
            <a:pPr marL="0" lvl="0" indent="0" rtl="0">
              <a:spcBef>
                <a:spcPts val="600"/>
              </a:spcBef>
              <a:spcAft>
                <a:spcPts val="0"/>
              </a:spcAft>
              <a:buClr>
                <a:schemeClr val="dk1"/>
              </a:buClr>
              <a:buSzPts val="1100"/>
              <a:buFont typeface="Arial"/>
              <a:buNone/>
            </a:pPr>
            <a:endParaRPr lang="en" sz="1200" b="1" dirty="0" smtClean="0"/>
          </a:p>
        </p:txBody>
      </p:sp>
      <p:pic>
        <p:nvPicPr>
          <p:cNvPr id="1026" name="Picture 2"/>
          <p:cNvPicPr>
            <a:picLocks noChangeAspect="1" noChangeArrowheads="1"/>
          </p:cNvPicPr>
          <p:nvPr/>
        </p:nvPicPr>
        <p:blipFill>
          <a:blip r:embed="rId3" cstate="print"/>
          <a:srcRect/>
          <a:stretch>
            <a:fillRect/>
          </a:stretch>
        </p:blipFill>
        <p:spPr bwMode="auto">
          <a:xfrm>
            <a:off x="6948264" y="4299942"/>
            <a:ext cx="1964656" cy="692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TotalTime>
  <Words>335</Words>
  <Application>Microsoft Office PowerPoint</Application>
  <PresentationFormat>On-screen Show (16:9)</PresentationFormat>
  <Paragraphs>54</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YOUR PRESENTATION TITLE</vt:lpstr>
      <vt:lpstr>Overview of today’s presentation</vt:lpstr>
      <vt:lpstr>A Better Childhood in Hartlepool </vt:lpstr>
      <vt:lpstr>Three Key Obsessions</vt:lpstr>
      <vt:lpstr>Locality Partnerships</vt:lpstr>
      <vt:lpstr>How will the CSP Deliver its obsessions?</vt:lpstr>
      <vt:lpstr>How you can be involved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Ed Turner</dc:creator>
  <cp:lastModifiedBy>cepret</cp:lastModifiedBy>
  <cp:revision>13</cp:revision>
  <dcterms:modified xsi:type="dcterms:W3CDTF">2018-07-10T07:15:35Z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-276060986</vt:i4>
  </property>
  <property fmtid="{D5CDD505-2E9C-101B-9397-08002B2CF9AE}" pid="3" name="_NewReviewCycle">
    <vt:lpwstr/>
  </property>
  <property fmtid="{D5CDD505-2E9C-101B-9397-08002B2CF9AE}" pid="4" name="_EmailSubject">
    <vt:lpwstr>CSP comms T&amp;F group - outcomes from today</vt:lpwstr>
  </property>
  <property fmtid="{D5CDD505-2E9C-101B-9397-08002B2CF9AE}" pid="5" name="_AuthorEmail">
    <vt:lpwstr>Ed.Turner@hartlepool.gov.uk</vt:lpwstr>
  </property>
  <property fmtid="{D5CDD505-2E9C-101B-9397-08002B2CF9AE}" pid="6" name="_AuthorEmailDisplayName">
    <vt:lpwstr>Ed Turner</vt:lpwstr>
  </property>
  <property fmtid="{D5CDD505-2E9C-101B-9397-08002B2CF9AE}" pid="7" name="_PreviousAdHocReviewCycleID">
    <vt:i4>-550168003</vt:i4>
  </property>
</Properties>
</file>