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2" r:id="rId2"/>
  </p:sldMasterIdLst>
  <p:notesMasterIdLst>
    <p:notesMasterId r:id="rId54"/>
  </p:notesMasterIdLst>
  <p:sldIdLst>
    <p:sldId id="286" r:id="rId3"/>
    <p:sldId id="287" r:id="rId4"/>
    <p:sldId id="271" r:id="rId5"/>
    <p:sldId id="263" r:id="rId6"/>
    <p:sldId id="274" r:id="rId7"/>
    <p:sldId id="265" r:id="rId8"/>
    <p:sldId id="273" r:id="rId9"/>
    <p:sldId id="276"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277" r:id="rId25"/>
    <p:sldId id="278" r:id="rId26"/>
    <p:sldId id="279" r:id="rId27"/>
    <p:sldId id="280" r:id="rId28"/>
    <p:sldId id="281" r:id="rId29"/>
    <p:sldId id="282" r:id="rId30"/>
    <p:sldId id="283" r:id="rId31"/>
    <p:sldId id="284" r:id="rId32"/>
    <p:sldId id="302"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Lst>
  <p:sldSz cx="9144000" cy="6858000" type="screen4x3"/>
  <p:notesSz cx="6808788" cy="9940925"/>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682"/>
    <a:srgbClr val="4B801A"/>
    <a:srgbClr val="1D3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p:cViewPr varScale="1">
        <p:scale>
          <a:sx n="77" d="100"/>
          <a:sy n="77" d="100"/>
        </p:scale>
        <p:origin x="1061"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2" d="100"/>
          <a:sy n="62" d="100"/>
        </p:scale>
        <p:origin x="-2442" y="-8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p:spPr>
      </p:sp>
      <p:sp>
        <p:nvSpPr>
          <p:cNvPr id="2057" name="Rectangle 9"/>
          <p:cNvSpPr>
            <a:spLocks noGrp="1" noChangeArrowheads="1"/>
          </p:cNvSpPr>
          <p:nvPr>
            <p:ph type="body" sz="quarter" idx="3"/>
          </p:nvPr>
        </p:nvSpPr>
        <p:spPr bwMode="auto">
          <a:xfrm>
            <a:off x="680879" y="4721940"/>
            <a:ext cx="5447030" cy="4473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extLst>
      <p:ext uri="{BB962C8B-B14F-4D97-AF65-F5344CB8AC3E}">
        <p14:creationId xmlns:p14="http://schemas.microsoft.com/office/powerpoint/2010/main" val="9050941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0"/>
          <p:cNvSpPr>
            <a:spLocks noGrp="1" noRot="1" noChangeAspect="1" noChangeArrowheads="1" noTextEdit="1"/>
          </p:cNvSpPr>
          <p:nvPr>
            <p:ph type="sldImg"/>
          </p:nvPr>
        </p:nvSpPr>
        <p:spPr>
          <a:xfrm>
            <a:off x="1134798" y="745569"/>
            <a:ext cx="4539192" cy="3727847"/>
          </a:xfrm>
          <a:ln/>
        </p:spPr>
      </p:sp>
      <p:sp>
        <p:nvSpPr>
          <p:cNvPr id="9219" name="Rectangle 11"/>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6537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must:</a:t>
            </a:r>
          </a:p>
          <a:p>
            <a:pPr marL="285750" indent="-285750">
              <a:buFont typeface="Arial" pitchFamily="34" charset="0"/>
              <a:buChar char="•"/>
            </a:pPr>
            <a:r>
              <a:rPr lang="en-GB" sz="1100" dirty="0" smtClean="0"/>
              <a:t>Explain</a:t>
            </a:r>
            <a:r>
              <a:rPr lang="en-GB" sz="1100" baseline="0" dirty="0" smtClean="0"/>
              <a:t> that there are some misconceptions about free schools in the public domain – this is myth-busting</a:t>
            </a:r>
          </a:p>
          <a:p>
            <a:pPr marL="285750" marR="0"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t>Explain that in their packs they have a table setting out the differences between the types around curriculum, funding, admissions and providing evidence of demand – this is very important information relating to what free schools can and can’t do and we recommend they read it</a:t>
            </a:r>
            <a:endParaRPr lang="en-GB" sz="1100" dirty="0" smtClean="0"/>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36</a:t>
            </a:fld>
            <a:endParaRPr lang="en-US"/>
          </a:p>
        </p:txBody>
      </p:sp>
    </p:spTree>
    <p:extLst>
      <p:ext uri="{BB962C8B-B14F-4D97-AF65-F5344CB8AC3E}">
        <p14:creationId xmlns:p14="http://schemas.microsoft.com/office/powerpoint/2010/main" val="215029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solidFill>
                  <a:schemeClr val="bg1">
                    <a:lumMod val="50000"/>
                  </a:schemeClr>
                </a:solidFill>
                <a:latin typeface="+mn-lt"/>
              </a:rPr>
              <a:t>This is against a national picture of 1,506 other open special schools</a:t>
            </a:r>
          </a:p>
          <a:p>
            <a:endParaRPr lang="en-GB" sz="1100" dirty="0" smtClean="0">
              <a:solidFill>
                <a:schemeClr val="bg1">
                  <a:lumMod val="50000"/>
                </a:schemeClr>
              </a:solidFill>
              <a:latin typeface="+mn-lt"/>
            </a:endParaRPr>
          </a:p>
          <a:p>
            <a:r>
              <a:rPr lang="en-GB" sz="1100" dirty="0" smtClean="0">
                <a:solidFill>
                  <a:schemeClr val="bg1">
                    <a:lumMod val="50000"/>
                  </a:schemeClr>
                </a:solidFill>
                <a:latin typeface="+mn-lt"/>
              </a:rPr>
              <a:t>89.4% of special free schools are Good/ Outstanding</a:t>
            </a:r>
          </a:p>
          <a:p>
            <a:endParaRPr lang="en-US" sz="11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lumMod val="50000"/>
                  </a:schemeClr>
                </a:solidFill>
                <a:latin typeface="+mn-lt"/>
              </a:rPr>
              <a:t>This is against a national picture of 225 other open</a:t>
            </a:r>
            <a:r>
              <a:rPr lang="en-GB" sz="1100" baseline="0" dirty="0" smtClean="0">
                <a:solidFill>
                  <a:schemeClr val="bg1">
                    <a:lumMod val="50000"/>
                  </a:schemeClr>
                </a:solidFill>
                <a:latin typeface="+mn-lt"/>
              </a:rPr>
              <a:t> PRUs and APs</a:t>
            </a:r>
            <a:endParaRPr lang="en-GB" sz="1100" dirty="0" smtClean="0">
              <a:solidFill>
                <a:schemeClr val="bg1">
                  <a:lumMod val="50000"/>
                </a:schemeClr>
              </a:solidFill>
              <a:latin typeface="+mn-lt"/>
            </a:endParaRPr>
          </a:p>
          <a:p>
            <a:endParaRPr lang="en-US" sz="1100" dirty="0" smtClean="0">
              <a:latin typeface="+mn-lt"/>
            </a:endParaRPr>
          </a:p>
          <a:p>
            <a:r>
              <a:rPr lang="en-US" sz="1100" dirty="0" smtClean="0">
                <a:latin typeface="+mn-lt"/>
              </a:rPr>
              <a:t>81.3%</a:t>
            </a:r>
            <a:r>
              <a:rPr lang="en-US" sz="1100" baseline="0" dirty="0" smtClean="0">
                <a:latin typeface="+mn-lt"/>
              </a:rPr>
              <a:t> of AP free schools are Good</a:t>
            </a:r>
            <a:r>
              <a:rPr lang="en-US" sz="1100" baseline="0" smtClean="0">
                <a:latin typeface="+mn-lt"/>
              </a:rPr>
              <a:t>/ Outstanding</a:t>
            </a:r>
            <a:endParaRPr lang="en-US" sz="1100" dirty="0">
              <a:latin typeface="+mn-lt"/>
            </a:endParaRP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37</a:t>
            </a:fld>
            <a:endParaRPr lang="en-US"/>
          </a:p>
        </p:txBody>
      </p:sp>
    </p:spTree>
    <p:extLst>
      <p:ext uri="{BB962C8B-B14F-4D97-AF65-F5344CB8AC3E}">
        <p14:creationId xmlns:p14="http://schemas.microsoft.com/office/powerpoint/2010/main" val="388062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must: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Explain DfE = Department for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Explain that Pre-Opening = period between approval of application and opening of 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Explain this is</a:t>
            </a:r>
            <a:r>
              <a:rPr lang="en-GB" sz="1100" baseline="0" dirty="0" smtClean="0"/>
              <a:t> a new wave. This is the only 2</a:t>
            </a:r>
            <a:r>
              <a:rPr lang="en-GB" sz="1100" baseline="30000" dirty="0" smtClean="0"/>
              <a:t>nd</a:t>
            </a:r>
            <a:r>
              <a:rPr lang="en-GB" sz="1100" baseline="0" dirty="0" smtClean="0"/>
              <a:t> time the free school process has been run in this way. Last wave was autumn 2017 with 14 special schools being approved in March 2018, creating 1100 new places for students. NSN worked with 11 of the 14 successful sponsors.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This wave has 37 special free school specs and 2 AP creating around 3500 new pupil places. </a:t>
            </a:r>
            <a:endParaRPr lang="en-GB" sz="1100" dirty="0" smtClean="0"/>
          </a:p>
          <a:p>
            <a:endParaRPr lang="en-GB" sz="1100" dirty="0" smtClean="0"/>
          </a:p>
          <a:p>
            <a:r>
              <a:rPr lang="en-GB" sz="1100" dirty="0" smtClean="0"/>
              <a:t>Talk through the process. </a:t>
            </a:r>
          </a:p>
          <a:p>
            <a:pPr marL="171450" indent="-171450">
              <a:buFont typeface="Arial" panose="020B0604020202020204" pitchFamily="34" charset="0"/>
              <a:buChar char="•"/>
            </a:pPr>
            <a:r>
              <a:rPr lang="en-GB" sz="1100" dirty="0" smtClean="0"/>
              <a:t>Explain differences</a:t>
            </a:r>
            <a:r>
              <a:rPr lang="en-GB" sz="1100" baseline="0" dirty="0" smtClean="0"/>
              <a:t> between the mainstream process and bid process. </a:t>
            </a:r>
          </a:p>
          <a:p>
            <a:pPr marL="171450" indent="-171450">
              <a:buFont typeface="Arial" panose="020B0604020202020204" pitchFamily="34" charset="0"/>
              <a:buChar char="•"/>
            </a:pPr>
            <a:r>
              <a:rPr lang="en-GB" sz="1100" baseline="0" dirty="0" smtClean="0"/>
              <a:t>Highlight involvement of both DfE and LA throughout. </a:t>
            </a:r>
          </a:p>
          <a:p>
            <a:pPr marL="171450" indent="-171450">
              <a:buFont typeface="Arial" panose="020B0604020202020204" pitchFamily="34" charset="0"/>
              <a:buChar char="•"/>
            </a:pPr>
            <a:r>
              <a:rPr lang="en-GB" sz="1100" baseline="0" dirty="0" smtClean="0"/>
              <a:t>Explain pre-open and open is fairly similar to mainstream. </a:t>
            </a:r>
          </a:p>
          <a:p>
            <a:pPr marL="171450" indent="-171450">
              <a:buFont typeface="Arial" panose="020B0604020202020204" pitchFamily="34" charset="0"/>
              <a:buChar char="•"/>
            </a:pPr>
            <a:r>
              <a:rPr lang="en-GB" sz="1100" baseline="0" dirty="0" smtClean="0"/>
              <a:t>Explain LA will be more involved than mainstream schools in pre-open &amp; open as the commissioner for special places and some AP places. </a:t>
            </a:r>
          </a:p>
          <a:p>
            <a:pPr marL="171450" indent="-171450">
              <a:buFont typeface="Arial" panose="020B0604020202020204" pitchFamily="34" charset="0"/>
              <a:buChar char="•"/>
            </a:pPr>
            <a:r>
              <a:rPr lang="en-GB" sz="1100" baseline="0" dirty="0" smtClean="0"/>
              <a:t>Be clear that capital and pre-open funding is still provided centrally from DfE. </a:t>
            </a:r>
          </a:p>
          <a:p>
            <a:pPr marL="171450" indent="-171450">
              <a:buFont typeface="Arial" panose="020B0604020202020204" pitchFamily="34" charset="0"/>
              <a:buChar char="•"/>
            </a:pPr>
            <a:r>
              <a:rPr lang="en-GB" sz="1100" baseline="0" dirty="0" smtClean="0"/>
              <a:t>Discuss site in bid &amp; affect on pre-opening. </a:t>
            </a:r>
          </a:p>
          <a:p>
            <a:endParaRPr lang="en-GB" sz="1100" baseline="0" dirty="0" smtClean="0"/>
          </a:p>
          <a:p>
            <a:pPr marL="0" indent="0">
              <a:buFont typeface="Arial" pitchFamily="34" charset="0"/>
              <a:buNone/>
            </a:pPr>
            <a:r>
              <a:rPr lang="en-GB" sz="1100" baseline="0" dirty="0" smtClean="0"/>
              <a:t>You do not need to:</a:t>
            </a:r>
          </a:p>
          <a:p>
            <a:pPr marL="285750" indent="-285750">
              <a:buFont typeface="Arial" pitchFamily="34" charset="0"/>
              <a:buChar char="•"/>
            </a:pPr>
            <a:r>
              <a:rPr lang="en-GB" sz="1100" baseline="0" dirty="0" smtClean="0"/>
              <a:t>Explain in detail the services NSN provides (this will be done later)</a:t>
            </a:r>
            <a:endParaRPr lang="en-GB" sz="1100" dirty="0" smtClean="0"/>
          </a:p>
          <a:p>
            <a:endParaRPr lang="en-GB" sz="1100" baseline="0" dirty="0" smtClean="0"/>
          </a:p>
          <a:p>
            <a:endParaRPr lang="en-GB" sz="1100" baseline="0" dirty="0" smtClean="0"/>
          </a:p>
          <a:p>
            <a:r>
              <a:rPr lang="en-GB" sz="1100" dirty="0" smtClean="0">
                <a:solidFill>
                  <a:srgbClr val="3C3C3B"/>
                </a:solidFill>
              </a:rPr>
              <a:t>15</a:t>
            </a:r>
            <a:r>
              <a:rPr lang="en-GB" sz="1100" baseline="30000" dirty="0" smtClean="0">
                <a:solidFill>
                  <a:srgbClr val="3C3C3B"/>
                </a:solidFill>
              </a:rPr>
              <a:t>th</a:t>
            </a:r>
            <a:r>
              <a:rPr lang="en-GB" sz="1100" dirty="0" smtClean="0">
                <a:solidFill>
                  <a:srgbClr val="3C3C3B"/>
                </a:solidFill>
              </a:rPr>
              <a:t> October 2018 - Deadline for LAs to submit bids</a:t>
            </a:r>
          </a:p>
          <a:p>
            <a:endParaRPr lang="en-GB" sz="1100" dirty="0" smtClean="0">
              <a:solidFill>
                <a:srgbClr val="3C3C3B"/>
              </a:solidFill>
            </a:endParaRPr>
          </a:p>
          <a:p>
            <a:r>
              <a:rPr lang="en-GB" sz="1100" dirty="0" smtClean="0">
                <a:solidFill>
                  <a:srgbClr val="3C3C3B"/>
                </a:solidFill>
              </a:rPr>
              <a:t>30</a:t>
            </a:r>
            <a:r>
              <a:rPr lang="en-GB" sz="1100" baseline="30000" dirty="0" smtClean="0">
                <a:solidFill>
                  <a:srgbClr val="3C3C3B"/>
                </a:solidFill>
              </a:rPr>
              <a:t>th</a:t>
            </a:r>
            <a:r>
              <a:rPr lang="en-GB" sz="1100" dirty="0" smtClean="0">
                <a:solidFill>
                  <a:srgbClr val="3C3C3B"/>
                </a:solidFill>
              </a:rPr>
              <a:t> September 2019  – deadline</a:t>
            </a:r>
            <a:r>
              <a:rPr lang="en-GB" sz="1100" baseline="0" dirty="0" smtClean="0">
                <a:solidFill>
                  <a:srgbClr val="3C3C3B"/>
                </a:solidFill>
              </a:rPr>
              <a:t> to submit your application. </a:t>
            </a:r>
            <a:endParaRPr lang="en-GB" sz="1100" dirty="0"/>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1D210359-C2CB-4BCA-918D-E97129AE3FBA}" type="slidenum">
              <a:rPr lang="en-GB" smtClean="0"/>
              <a:pPr/>
              <a:t>39</a:t>
            </a:fld>
            <a:endParaRPr lang="en-GB"/>
          </a:p>
        </p:txBody>
      </p:sp>
    </p:spTree>
    <p:extLst>
      <p:ext uri="{BB962C8B-B14F-4D97-AF65-F5344CB8AC3E}">
        <p14:creationId xmlns:p14="http://schemas.microsoft.com/office/powerpoint/2010/main" val="223658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sz="1100" dirty="0" smtClean="0"/>
              <a:t>You</a:t>
            </a:r>
            <a:r>
              <a:rPr lang="en-GB" sz="1100" baseline="0" dirty="0" smtClean="0"/>
              <a:t> must:</a:t>
            </a:r>
          </a:p>
          <a:p>
            <a:pPr marL="285750" indent="-285750">
              <a:buFont typeface="Arial" pitchFamily="34" charset="0"/>
              <a:buChar char="•"/>
            </a:pPr>
            <a:r>
              <a:rPr lang="en-GB" sz="1100" baseline="0" dirty="0" smtClean="0"/>
              <a:t>Explain that this timeline is indicative: applicants will need to be working on several different areas at any one time</a:t>
            </a:r>
          </a:p>
          <a:p>
            <a:pPr marL="285750" indent="-285750">
              <a:buFont typeface="Arial" pitchFamily="34" charset="0"/>
              <a:buChar char="•"/>
            </a:pPr>
            <a:r>
              <a:rPr lang="en-GB" sz="1100" baseline="0" dirty="0" smtClean="0"/>
              <a:t>Discuss some of the key issues involved in each step of the application process.</a:t>
            </a:r>
          </a:p>
          <a:p>
            <a:pPr marL="285750" indent="-285750">
              <a:buFont typeface="Arial" pitchFamily="34" charset="0"/>
              <a:buChar char="•"/>
            </a:pPr>
            <a:r>
              <a:rPr lang="en-GB" sz="1100" baseline="0" dirty="0" smtClean="0"/>
              <a:t>Engaging with stakeholders in your community includes </a:t>
            </a:r>
            <a:r>
              <a:rPr lang="en-GB" sz="1100" dirty="0" smtClean="0"/>
              <a:t>those commissioning places at your proposed school, local partners and providers, local parents/carers forums and students/young people</a:t>
            </a:r>
            <a:r>
              <a:rPr lang="en-GB" sz="1100" baseline="0" dirty="0" smtClean="0"/>
              <a:t>. </a:t>
            </a:r>
          </a:p>
          <a:p>
            <a:pPr marL="285750" indent="-285750">
              <a:buFont typeface="Arial" pitchFamily="34" charset="0"/>
              <a:buChar char="•"/>
            </a:pPr>
            <a:r>
              <a:rPr lang="en-GB" sz="1100" baseline="0" dirty="0" smtClean="0"/>
              <a:t>Explain that we will provide more information about how to enrol on the Development Programme later on</a:t>
            </a: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40</a:t>
            </a:fld>
            <a:endParaRPr lang="en-US"/>
          </a:p>
        </p:txBody>
      </p:sp>
    </p:spTree>
    <p:extLst>
      <p:ext uri="{BB962C8B-B14F-4D97-AF65-F5344CB8AC3E}">
        <p14:creationId xmlns:p14="http://schemas.microsoft.com/office/powerpoint/2010/main" val="365924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must:</a:t>
            </a:r>
          </a:p>
          <a:p>
            <a:pPr marL="171450" indent="-171450">
              <a:buFont typeface="Arial" panose="020B0604020202020204" pitchFamily="34" charset="0"/>
              <a:buChar char="•"/>
            </a:pPr>
            <a:r>
              <a:rPr lang="en-GB" sz="1100" dirty="0" smtClean="0"/>
              <a:t>Explain that our experience of working with hundreds of groups informs our approach to advice and support for applicants.  </a:t>
            </a:r>
          </a:p>
          <a:p>
            <a:pPr marL="171450" indent="-171450">
              <a:buFont typeface="Arial" panose="020B0604020202020204" pitchFamily="34" charset="0"/>
              <a:buChar char="•"/>
            </a:pPr>
            <a:r>
              <a:rPr lang="en-GB" sz="1100" dirty="0" smtClean="0"/>
              <a:t>The next few slides will cover key aspects of the application applicants should start thinking about (vision and the team).</a:t>
            </a:r>
          </a:p>
          <a:p>
            <a:endParaRPr lang="en-US" sz="1100" dirty="0"/>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41</a:t>
            </a:fld>
            <a:endParaRPr lang="en-US"/>
          </a:p>
        </p:txBody>
      </p:sp>
    </p:spTree>
    <p:extLst>
      <p:ext uri="{BB962C8B-B14F-4D97-AF65-F5344CB8AC3E}">
        <p14:creationId xmlns:p14="http://schemas.microsoft.com/office/powerpoint/2010/main" val="60225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mj-lt"/>
              <a:buNone/>
              <a:tabLst/>
              <a:defRPr/>
            </a:pPr>
            <a:r>
              <a:rPr lang="en-GB" sz="1100" dirty="0" smtClean="0">
                <a:latin typeface="+mn-lt"/>
              </a:rPr>
              <a:t>You must:</a:t>
            </a:r>
          </a:p>
          <a:p>
            <a:pPr marL="0" marR="0" indent="0" algn="l" defTabSz="895350" rtl="0" eaLnBrk="0" fontAlgn="base" latinLnBrk="0" hangingPunct="0">
              <a:lnSpc>
                <a:spcPct val="100000"/>
              </a:lnSpc>
              <a:spcBef>
                <a:spcPct val="0"/>
              </a:spcBef>
              <a:spcAft>
                <a:spcPct val="0"/>
              </a:spcAft>
              <a:buClr>
                <a:schemeClr val="tx2"/>
              </a:buClr>
              <a:buSzTx/>
              <a:buFont typeface="+mj-lt"/>
              <a:buNone/>
              <a:tabLst/>
              <a:defRPr/>
            </a:pPr>
            <a:r>
              <a:rPr lang="en-GB" sz="1100" kern="1200" dirty="0" smtClean="0">
                <a:solidFill>
                  <a:schemeClr val="tx1"/>
                </a:solidFill>
                <a:effectLst/>
                <a:latin typeface="+mn-lt"/>
                <a:ea typeface="Arial" charset="0"/>
                <a:cs typeface="Arial" charset="0"/>
              </a:rPr>
              <a:t>Explain what a vision is: </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kern="1200" dirty="0" smtClean="0">
                <a:solidFill>
                  <a:schemeClr val="tx1"/>
                </a:solidFill>
                <a:effectLst/>
                <a:latin typeface="+mn-lt"/>
                <a:ea typeface="Arial" charset="0"/>
                <a:cs typeface="Arial" charset="0"/>
              </a:rPr>
              <a:t>The vision should underpin the rest of your application. It provides the basis for all other decisions, including the way you organise your curriculum and your pupils, the range of staffing, how you allocate the budget and the premises in which the school will operate. A clear vision is the foundation of a strong application – it should convince the LA, the DfE and the parents of prospective pupils of the value of your proposed school.</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endParaRPr lang="en-GB" sz="1100" kern="1200" baseline="0" dirty="0" smtClean="0">
              <a:solidFill>
                <a:schemeClr val="tx1"/>
              </a:solidFill>
              <a:effectLst/>
              <a:latin typeface="+mn-lt"/>
              <a:cs typeface="Arial" charset="0"/>
            </a:endParaRPr>
          </a:p>
          <a:p>
            <a:pPr marL="285750" marR="0"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dirty="0" smtClean="0">
                <a:latin typeface="+mn-lt"/>
              </a:rPr>
              <a:t>Explain the importance of having a clear</a:t>
            </a:r>
            <a:r>
              <a:rPr lang="en-GB" sz="1100" baseline="0" dirty="0" smtClean="0">
                <a:latin typeface="+mn-lt"/>
              </a:rPr>
              <a:t> vision for the school for:</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Your team - all the members of your group must be committed to a shared vision </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The application – the vision is its own section and everything in the application should build on what is mentioned here</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Showing demand and engaging the community – you must present a clear, consistent vision for your school</a:t>
            </a:r>
          </a:p>
          <a:p>
            <a:endParaRPr lang="en-US" sz="1100" dirty="0">
              <a:latin typeface="+mn-lt"/>
            </a:endParaRP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42</a:t>
            </a:fld>
            <a:endParaRPr lang="en-US"/>
          </a:p>
        </p:txBody>
      </p:sp>
    </p:spTree>
    <p:extLst>
      <p:ext uri="{BB962C8B-B14F-4D97-AF65-F5344CB8AC3E}">
        <p14:creationId xmlns:p14="http://schemas.microsoft.com/office/powerpoint/2010/main" val="571404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mj-lt"/>
              <a:buNone/>
              <a:tabLst/>
              <a:defRPr/>
            </a:pPr>
            <a:r>
              <a:rPr lang="en-GB" sz="1100" dirty="0" smtClean="0">
                <a:latin typeface="+mn-lt"/>
              </a:rPr>
              <a:t>You must:</a:t>
            </a:r>
          </a:p>
          <a:p>
            <a:pPr marL="0" marR="0" indent="0" algn="l" defTabSz="895350" rtl="0" eaLnBrk="0" fontAlgn="base" latinLnBrk="0" hangingPunct="0">
              <a:lnSpc>
                <a:spcPct val="100000"/>
              </a:lnSpc>
              <a:spcBef>
                <a:spcPct val="0"/>
              </a:spcBef>
              <a:spcAft>
                <a:spcPct val="0"/>
              </a:spcAft>
              <a:buClr>
                <a:schemeClr val="tx2"/>
              </a:buClr>
              <a:buSzTx/>
              <a:buFont typeface="+mj-lt"/>
              <a:buNone/>
              <a:tabLst/>
              <a:defRPr/>
            </a:pPr>
            <a:r>
              <a:rPr lang="en-GB" sz="1100" kern="1200" dirty="0" smtClean="0">
                <a:solidFill>
                  <a:schemeClr val="tx1"/>
                </a:solidFill>
                <a:effectLst/>
                <a:latin typeface="+mn-lt"/>
                <a:ea typeface="Arial" charset="0"/>
                <a:cs typeface="Arial" charset="0"/>
              </a:rPr>
              <a:t>Explain what a vision is: </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kern="1200" dirty="0" smtClean="0">
                <a:solidFill>
                  <a:schemeClr val="tx1"/>
                </a:solidFill>
                <a:effectLst/>
                <a:latin typeface="+mn-lt"/>
                <a:ea typeface="Arial" charset="0"/>
                <a:cs typeface="Arial" charset="0"/>
              </a:rPr>
              <a:t>The vision should underpin the rest of your application. It provides the basis for all other decisions, including the way you organise your curriculum and your pupils, the range of staffing, how you allocate the budget and the premises in which the school will operate. A clear vision is the foundation of a strong application – it should convince the LA, the DfE and the parents of prospective pupils of the value of your proposed school.</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endParaRPr lang="en-GB" sz="1100" kern="1200" baseline="0" dirty="0" smtClean="0">
              <a:solidFill>
                <a:schemeClr val="tx1"/>
              </a:solidFill>
              <a:effectLst/>
              <a:latin typeface="+mn-lt"/>
              <a:cs typeface="Arial" charset="0"/>
            </a:endParaRPr>
          </a:p>
          <a:p>
            <a:pPr marL="285750" marR="0"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dirty="0" smtClean="0">
                <a:latin typeface="+mn-lt"/>
              </a:rPr>
              <a:t>Explain the importance of having a clear</a:t>
            </a:r>
            <a:r>
              <a:rPr lang="en-GB" sz="1100" baseline="0" dirty="0" smtClean="0">
                <a:latin typeface="+mn-lt"/>
              </a:rPr>
              <a:t> vision for the school for:</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Your team - all the members of your group must be committed to a shared vision </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The application – the vision is its own section and everything in the application should build on what is mentioned here</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Showing demand and engaging the community – you must present a clear, consistent vision for your school</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endParaRPr lang="en-GB" sz="1100" baseline="0" dirty="0" smtClean="0">
              <a:latin typeface="+mn-lt"/>
            </a:endParaRP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aseline="0" dirty="0" smtClean="0">
                <a:latin typeface="+mn-lt"/>
              </a:rPr>
              <a:t>Explain the criteria on the slide is not all the criteria for section C but is to help start the building blocks of a vision. </a:t>
            </a:r>
          </a:p>
          <a:p>
            <a:endParaRPr lang="en-US" sz="1100" dirty="0">
              <a:latin typeface="+mn-lt"/>
            </a:endParaRP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43</a:t>
            </a:fld>
            <a:endParaRPr lang="en-US"/>
          </a:p>
        </p:txBody>
      </p:sp>
    </p:spTree>
    <p:extLst>
      <p:ext uri="{BB962C8B-B14F-4D97-AF65-F5344CB8AC3E}">
        <p14:creationId xmlns:p14="http://schemas.microsoft.com/office/powerpoint/2010/main" val="2215625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mn-lt"/>
                <a:cs typeface="Times New Roman" pitchFamily="18" charset="0"/>
              </a:rPr>
              <a:t>You must:</a:t>
            </a:r>
          </a:p>
          <a:p>
            <a:pPr marL="285750" indent="-285750">
              <a:buFont typeface="Arial" pitchFamily="34" charset="0"/>
              <a:buChar char="•"/>
            </a:pPr>
            <a:r>
              <a:rPr lang="en-GB" sz="1100" dirty="0" smtClean="0">
                <a:latin typeface="+mn-lt"/>
                <a:cs typeface="Times New Roman" pitchFamily="18" charset="0"/>
              </a:rPr>
              <a:t>Explain</a:t>
            </a:r>
            <a:r>
              <a:rPr lang="en-GB" sz="1100" baseline="0" dirty="0" smtClean="0">
                <a:latin typeface="+mn-lt"/>
                <a:cs typeface="Times New Roman" pitchFamily="18" charset="0"/>
              </a:rPr>
              <a:t> that our experience tells us that a good vision is created through consideration of these elements. Whilst they don’t need to discuss outcomes in the Vision section of the application, they should certainly think about these to hep them determine the key features of their school </a:t>
            </a:r>
          </a:p>
          <a:p>
            <a:pPr marL="285750" indent="-285750">
              <a:buFont typeface="Arial" pitchFamily="34" charset="0"/>
              <a:buChar char="•"/>
            </a:pPr>
            <a:r>
              <a:rPr lang="en-GB" sz="1100" baseline="0" dirty="0" smtClean="0">
                <a:latin typeface="+mn-lt"/>
                <a:cs typeface="Times New Roman" pitchFamily="18" charset="0"/>
              </a:rPr>
              <a:t>Discuss each element (press mouse for each box to appear in turn):</a:t>
            </a:r>
          </a:p>
          <a:p>
            <a:pPr marL="742950" lvl="1" indent="-285750">
              <a:buFont typeface="Arial" pitchFamily="34" charset="0"/>
              <a:buChar char="•"/>
            </a:pPr>
            <a:r>
              <a:rPr lang="en-GB" sz="1100" b="1" baseline="0" dirty="0" smtClean="0">
                <a:latin typeface="+mn-lt"/>
                <a:cs typeface="Times New Roman" pitchFamily="18" charset="0"/>
              </a:rPr>
              <a:t>LA &amp; the specification </a:t>
            </a:r>
            <a:r>
              <a:rPr lang="en-GB" sz="1100" baseline="0" dirty="0" smtClean="0">
                <a:latin typeface="+mn-lt"/>
                <a:cs typeface="Times New Roman" pitchFamily="18" charset="0"/>
              </a:rPr>
              <a:t>– you must understand your area and its needs. Your application must meet with the requirements of the </a:t>
            </a:r>
            <a:r>
              <a:rPr lang="en-GB" sz="1100" b="1" baseline="0" dirty="0" smtClean="0">
                <a:latin typeface="+mn-lt"/>
                <a:cs typeface="Times New Roman" pitchFamily="18" charset="0"/>
              </a:rPr>
              <a:t>INSERT LA </a:t>
            </a:r>
            <a:r>
              <a:rPr lang="en-GB" sz="1100" baseline="0" dirty="0" smtClean="0">
                <a:latin typeface="+mn-lt"/>
                <a:cs typeface="Times New Roman" pitchFamily="18" charset="0"/>
              </a:rPr>
              <a:t>specification, and consider how the new school will fit into the education landscape. </a:t>
            </a:r>
          </a:p>
          <a:p>
            <a:pPr marL="742950" lvl="1" indent="-285750">
              <a:lnSpc>
                <a:spcPct val="100000"/>
              </a:lnSpc>
              <a:buClr>
                <a:srgbClr val="4BBECF"/>
              </a:buClr>
              <a:buFont typeface="Arial" panose="020B0604020202020204" pitchFamily="34" charset="0"/>
              <a:buChar char="•"/>
            </a:pPr>
            <a:r>
              <a:rPr lang="en-GB" sz="1100" b="1" baseline="0" dirty="0" smtClean="0">
                <a:latin typeface="+mn-lt"/>
                <a:cs typeface="Times New Roman" pitchFamily="18" charset="0"/>
              </a:rPr>
              <a:t>Outcomes</a:t>
            </a:r>
            <a:r>
              <a:rPr lang="en-GB" sz="1100" baseline="0" dirty="0" smtClean="0">
                <a:latin typeface="+mn-lt"/>
                <a:cs typeface="Times New Roman" pitchFamily="18" charset="0"/>
              </a:rPr>
              <a:t> – you must then work out what you want outcomes for the school and its pupils to be. Explain what groups can consider for their outcomes: t</a:t>
            </a:r>
            <a:r>
              <a:rPr lang="en-GB" sz="1100" i="0" dirty="0" smtClean="0">
                <a:solidFill>
                  <a:srgbClr val="706F6F"/>
                </a:solidFill>
                <a:latin typeface="+mn-lt"/>
              </a:rPr>
              <a:t>he academic performance of pupils,</a:t>
            </a:r>
            <a:r>
              <a:rPr lang="en-GB" sz="1100" i="0" baseline="0" dirty="0" smtClean="0">
                <a:solidFill>
                  <a:srgbClr val="706F6F"/>
                </a:solidFill>
                <a:latin typeface="+mn-lt"/>
              </a:rPr>
              <a:t> t</a:t>
            </a:r>
            <a:r>
              <a:rPr lang="en-GB" sz="1100" i="0" dirty="0" smtClean="0">
                <a:solidFill>
                  <a:srgbClr val="706F6F"/>
                </a:solidFill>
                <a:latin typeface="+mn-lt"/>
              </a:rPr>
              <a:t>he performance of the school as a whole, non-academic skills and attributes pupils will</a:t>
            </a:r>
            <a:r>
              <a:rPr lang="en-GB" sz="1100" i="0" baseline="0" dirty="0" smtClean="0">
                <a:solidFill>
                  <a:srgbClr val="706F6F"/>
                </a:solidFill>
                <a:latin typeface="+mn-lt"/>
              </a:rPr>
              <a:t> develop, the </a:t>
            </a:r>
            <a:r>
              <a:rPr lang="en-GB" sz="1100" i="0" dirty="0" smtClean="0">
                <a:solidFill>
                  <a:srgbClr val="706F6F"/>
                </a:solidFill>
                <a:latin typeface="+mn-lt"/>
              </a:rPr>
              <a:t>school’s impact on the local community</a:t>
            </a:r>
          </a:p>
          <a:p>
            <a:pPr marL="742950" lvl="1" indent="-285750">
              <a:lnSpc>
                <a:spcPct val="100000"/>
              </a:lnSpc>
              <a:buClr>
                <a:srgbClr val="4BBECF"/>
              </a:buClr>
              <a:buFont typeface="Arial" panose="020B0604020202020204" pitchFamily="34" charset="0"/>
              <a:buChar char="•"/>
            </a:pPr>
            <a:r>
              <a:rPr lang="en-GB" sz="1100" b="1" baseline="0" dirty="0" smtClean="0">
                <a:latin typeface="+mn-lt"/>
                <a:cs typeface="Times New Roman" pitchFamily="18" charset="0"/>
              </a:rPr>
              <a:t>Ethos/core features </a:t>
            </a:r>
            <a:r>
              <a:rPr lang="en-GB" sz="1100" baseline="0" dirty="0" smtClean="0">
                <a:latin typeface="+mn-lt"/>
                <a:cs typeface="Times New Roman" pitchFamily="18" charset="0"/>
              </a:rPr>
              <a:t>– you must then, and only then, work out how these will get pupils from where they are now to where you want them to be. Provide examples of a school ethos and key features, e.g. core values of the school, the curriculum you would like to use, non-academic activities pupils will engage in.</a:t>
            </a:r>
          </a:p>
          <a:p>
            <a:pPr marL="2743200" lvl="6" indent="0">
              <a:buFont typeface="Arial" pitchFamily="34" charset="0"/>
              <a:buNone/>
            </a:pPr>
            <a:endParaRPr lang="en-GB" sz="1100" baseline="0" dirty="0" smtClean="0">
              <a:latin typeface="+mn-lt"/>
              <a:cs typeface="Times New Roman" pitchFamily="18" charset="0"/>
            </a:endParaRPr>
          </a:p>
          <a:p>
            <a:pPr marL="403225" lvl="1" indent="-285750">
              <a:buFont typeface="Arial" panose="020B0604020202020204" pitchFamily="34" charset="0"/>
              <a:buChar char="•"/>
            </a:pPr>
            <a:r>
              <a:rPr lang="en-GB" sz="1100" baseline="0" dirty="0" smtClean="0">
                <a:latin typeface="+mn-lt"/>
                <a:cs typeface="Times New Roman" pitchFamily="18" charset="0"/>
              </a:rPr>
              <a:t>Explain that applications </a:t>
            </a:r>
            <a:r>
              <a:rPr lang="en-GB" sz="1100" baseline="0" noProof="0" dirty="0" smtClean="0">
                <a:latin typeface="+mn-lt"/>
                <a:cs typeface="Times New Roman" pitchFamily="18" charset="0"/>
              </a:rPr>
              <a:t>which</a:t>
            </a:r>
            <a:r>
              <a:rPr lang="en-GB" sz="1100" baseline="0" dirty="0" smtClean="0">
                <a:latin typeface="+mn-lt"/>
                <a:cs typeface="Times New Roman" pitchFamily="18" charset="0"/>
              </a:rPr>
              <a:t> do not consider their area’s needs, or impose ideas about schools onto them tend to be weaker </a:t>
            </a:r>
          </a:p>
          <a:p>
            <a:pPr marL="403225" lvl="1" indent="-285750">
              <a:buFont typeface="Arial" panose="020B0604020202020204" pitchFamily="34" charset="0"/>
              <a:buChar char="•"/>
            </a:pPr>
            <a:r>
              <a:rPr lang="en-GB" sz="1100" baseline="0" dirty="0" smtClean="0">
                <a:latin typeface="+mn-lt"/>
                <a:cs typeface="Times New Roman" pitchFamily="18" charset="0"/>
              </a:rPr>
              <a:t>Add that any groups who are already an education provider will also need to discuss the overarching vision of their trust and how the new school fits into the vision,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latin typeface="+mn-lt"/>
            </a:endParaRP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44</a:t>
            </a:fld>
            <a:endParaRPr lang="en-US"/>
          </a:p>
        </p:txBody>
      </p:sp>
    </p:spTree>
    <p:extLst>
      <p:ext uri="{BB962C8B-B14F-4D97-AF65-F5344CB8AC3E}">
        <p14:creationId xmlns:p14="http://schemas.microsoft.com/office/powerpoint/2010/main" val="2744647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706F6F"/>
                </a:solidFill>
                <a:latin typeface="+mn-lt"/>
              </a:rPr>
              <a:t>“Applying for, setting up and opening a free school is an extremely demanding process. It’s essential that you have a strong, committed team with a wide range of skills working on the project.”  </a:t>
            </a:r>
          </a:p>
          <a:p>
            <a:endParaRPr lang="en-GB" sz="1100" dirty="0" smtClean="0">
              <a:latin typeface="+mn-lt"/>
            </a:endParaRPr>
          </a:p>
          <a:p>
            <a:r>
              <a:rPr lang="en-GB" sz="1100" dirty="0" smtClean="0">
                <a:latin typeface="+mn-lt"/>
              </a:rPr>
              <a:t>You must:</a:t>
            </a:r>
          </a:p>
          <a:p>
            <a:pPr marL="285750" indent="-285750">
              <a:buFont typeface="Arial" pitchFamily="34" charset="0"/>
              <a:buChar char="•"/>
            </a:pPr>
            <a:r>
              <a:rPr lang="en-GB" sz="1100" dirty="0" smtClean="0">
                <a:latin typeface="+mn-lt"/>
              </a:rPr>
              <a:t>Explain</a:t>
            </a:r>
            <a:r>
              <a:rPr lang="en-GB" sz="1100" baseline="0" dirty="0" smtClean="0">
                <a:latin typeface="+mn-lt"/>
              </a:rPr>
              <a:t> why it is important to have a strong team – because the free school will only be as good as the people setting it up, and we know from experience that the DfE will not approve proposals where they have doubts about the team.</a:t>
            </a:r>
          </a:p>
          <a:p>
            <a:pPr marL="285750" indent="-285750">
              <a:buFont typeface="Arial" pitchFamily="34" charset="0"/>
              <a:buChar char="•"/>
            </a:pPr>
            <a:r>
              <a:rPr lang="en-GB" sz="1100" baseline="0" dirty="0" smtClean="0">
                <a:latin typeface="+mn-lt"/>
              </a:rPr>
              <a:t>Stress the importance of each member of the team sharing the same vision</a:t>
            </a:r>
          </a:p>
          <a:p>
            <a:pPr marL="0" indent="0">
              <a:buFont typeface="Arial" pitchFamily="34" charset="0"/>
              <a:buNone/>
            </a:pPr>
            <a:endParaRPr lang="en-GB" sz="1100" baseline="0" dirty="0" smtClean="0">
              <a:latin typeface="+mn-lt"/>
            </a:endParaRPr>
          </a:p>
          <a:p>
            <a:pPr marL="0" indent="0">
              <a:buFont typeface="Arial" pitchFamily="34" charset="0"/>
              <a:buNone/>
            </a:pPr>
            <a:r>
              <a:rPr lang="en-GB" sz="1100" baseline="0" dirty="0" smtClean="0">
                <a:latin typeface="+mn-lt"/>
              </a:rPr>
              <a:t>You could:</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baseline="0" dirty="0" smtClean="0">
                <a:latin typeface="+mn-lt"/>
              </a:rPr>
              <a:t>Illustrate the demands that are placed on teams through your own experiences of working with groups</a:t>
            </a:r>
          </a:p>
          <a:p>
            <a:pPr marL="285750" indent="-285750">
              <a:buFont typeface="Arial" pitchFamily="34" charset="0"/>
              <a:buChar char="•"/>
            </a:pPr>
            <a:r>
              <a:rPr lang="en-GB" sz="1100" baseline="0" dirty="0" smtClean="0">
                <a:latin typeface="+mn-lt"/>
              </a:rPr>
              <a:t>Ask attendees to tell you the skills they think are needed for setting up a free 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latin typeface="+mn-lt"/>
            </a:endParaRP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45</a:t>
            </a:fld>
            <a:endParaRPr lang="en-US"/>
          </a:p>
        </p:txBody>
      </p:sp>
    </p:spTree>
    <p:extLst>
      <p:ext uri="{BB962C8B-B14F-4D97-AF65-F5344CB8AC3E}">
        <p14:creationId xmlns:p14="http://schemas.microsoft.com/office/powerpoint/2010/main" val="290749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should make it clear to applicants</a:t>
            </a:r>
            <a:r>
              <a:rPr lang="en-GB" sz="1100" baseline="0" dirty="0" smtClean="0"/>
              <a:t> that without robust education expertise (which in practice means having on board a deputy or a head teacher with a strong track record in a “good” or “outstanding” school of the relevant type and age range) the group will not be approved by DfE. It is important the education lead has a good understanding of the special educational needs/ needs of the expected pupil cohort. In addition, groups must have finance expertise (ideally a school business manager, but accountancy or business management will do) and governance expertise. You should explain why these things are essential at application stage. </a:t>
            </a:r>
          </a:p>
          <a:p>
            <a:endParaRPr lang="en-GB" sz="1100" baseline="0" dirty="0" smtClean="0"/>
          </a:p>
          <a:p>
            <a:r>
              <a:rPr lang="en-GB" sz="1100" baseline="0" dirty="0" smtClean="0"/>
              <a:t>You should also explain that different skills and expertise are needed in the pre-opening and application stages, as outlined above, and the skills required for the application are more important at this stage. Groups should aim to recruit the necessary expertise to their team prior to application submission, or list the area as a skills gap and outline how they will fill this in the application.</a:t>
            </a:r>
          </a:p>
          <a:p>
            <a:endParaRPr lang="en-GB" sz="1100" baseline="0" dirty="0" smtClean="0"/>
          </a:p>
          <a:p>
            <a:r>
              <a:rPr lang="en-GB" sz="1100" baseline="0" dirty="0" smtClean="0"/>
              <a:t>Explain that different members of the team will have different levels of involvement – lead proposer several days a week, steering group weekly or more and advisers more ad hoc. Explain importance of matching your expectations of involvement with other members of the team, and this means that the composition of your team might shift and change. In particular, your education and project leads must be part of the core group and be able to offer robust time commitments in application and pre-opening. </a:t>
            </a:r>
            <a:endParaRPr lang="en-GB" sz="1100" dirty="0" smtClean="0"/>
          </a:p>
          <a:p>
            <a:endParaRPr lang="en-GB" sz="1100" dirty="0"/>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46</a:t>
            </a:fld>
            <a:endParaRPr lang="en-US"/>
          </a:p>
        </p:txBody>
      </p:sp>
    </p:spTree>
    <p:extLst>
      <p:ext uri="{BB962C8B-B14F-4D97-AF65-F5344CB8AC3E}">
        <p14:creationId xmlns:p14="http://schemas.microsoft.com/office/powerpoint/2010/main" val="192302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61785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smtClean="0"/>
              <a:t>DP interview</a:t>
            </a:r>
            <a:r>
              <a:rPr lang="en-GB" sz="1100" baseline="0" dirty="0" smtClean="0"/>
              <a:t> and approval rates are significantly higher than overall approval rates, which are roughly 50%</a:t>
            </a:r>
          </a:p>
          <a:p>
            <a:pPr marL="171450" indent="-171450">
              <a:buFont typeface="Arial" panose="020B0604020202020204" pitchFamily="34" charset="0"/>
              <a:buChar char="•"/>
            </a:pPr>
            <a:endParaRPr lang="en-GB" sz="1100" baseline="0" dirty="0" smtClean="0"/>
          </a:p>
          <a:p>
            <a:pPr marL="171450" indent="-171450">
              <a:buFont typeface="Arial" panose="020B0604020202020204" pitchFamily="34" charset="0"/>
              <a:buChar char="•"/>
            </a:pPr>
            <a:r>
              <a:rPr lang="en-GB" sz="1100" baseline="0" dirty="0" smtClean="0"/>
              <a:t>11 of 14 wave 1 special round were on DP .</a:t>
            </a: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8CD4C-2280-4A72-A968-890B1E467E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598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kern="1200" dirty="0" smtClean="0">
                <a:solidFill>
                  <a:schemeClr val="tx1"/>
                </a:solidFill>
                <a:effectLst/>
                <a:latin typeface="+mn-lt"/>
                <a:ea typeface="Arial" charset="0"/>
                <a:cs typeface="Arial" charset="0"/>
              </a:rPr>
              <a:t>YOU</a:t>
            </a:r>
            <a:r>
              <a:rPr lang="en-GB" sz="1100" kern="1200" baseline="0" dirty="0" smtClean="0">
                <a:solidFill>
                  <a:schemeClr val="tx1"/>
                </a:solidFill>
                <a:effectLst/>
                <a:latin typeface="+mn-lt"/>
                <a:ea typeface="Arial" charset="0"/>
                <a:cs typeface="Arial" charset="0"/>
              </a:rPr>
              <a:t> MUST:</a:t>
            </a: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Explain that NSN is here to help everyone but that we have two levels of service. This is so that we can target the most intensive support for those who will benefit from it most, and we would strongly advise enrolling on the DP so that they can access this support</a:t>
            </a: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Expand on the DP support using the slide and your knowledge. Stress that this is a bespoke service – applicants </a:t>
            </a:r>
            <a:r>
              <a:rPr lang="en-GB" sz="1100" b="0" i="0" kern="1200" dirty="0" smtClean="0">
                <a:solidFill>
                  <a:schemeClr val="tx1"/>
                </a:solidFill>
                <a:effectLst/>
                <a:latin typeface="+mn-lt"/>
                <a:ea typeface="+mn-ea"/>
                <a:cs typeface="+mn-cs"/>
              </a:rPr>
              <a:t>will receive a combination of the services listed below that we will tailor according to their needs. More experienced groups may not need all of the available support, whilst groups with no experience of running a school are likely to need more support.</a:t>
            </a:r>
            <a:endParaRPr lang="en-GB" sz="1100" kern="1200" baseline="0" dirty="0" smtClean="0">
              <a:solidFill>
                <a:schemeClr val="tx1"/>
              </a:solidFill>
              <a:effectLst/>
              <a:latin typeface="+mn-lt"/>
              <a:ea typeface="Arial" charset="0"/>
              <a:cs typeface="Arial" charset="0"/>
            </a:endParaRPr>
          </a:p>
          <a:p>
            <a:pPr marL="171450" marR="0" lvl="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On marketing funding, say ‘</a:t>
            </a:r>
            <a:r>
              <a:rPr lang="en-GB" sz="1100" b="0" i="0" dirty="0" smtClean="0">
                <a:latin typeface="+mn-lt"/>
              </a:rPr>
              <a:t>Financial support may be available in some circumstances to help with travel or marketing costs.’</a:t>
            </a:r>
            <a:endParaRPr lang="en-GB" sz="1100" kern="1200" baseline="0" dirty="0" smtClean="0">
              <a:solidFill>
                <a:schemeClr val="tx1"/>
              </a:solidFill>
              <a:effectLst/>
              <a:latin typeface="+mn-lt"/>
              <a:ea typeface="Arial" charset="0"/>
              <a:cs typeface="Arial" charset="0"/>
            </a:endParaRP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State that getting on the </a:t>
            </a:r>
            <a:r>
              <a:rPr lang="en-GB" sz="1100" b="1" kern="1200" baseline="0" dirty="0" smtClean="0">
                <a:solidFill>
                  <a:schemeClr val="tx1"/>
                </a:solidFill>
                <a:effectLst/>
                <a:latin typeface="+mn-lt"/>
                <a:ea typeface="Arial" charset="0"/>
                <a:cs typeface="Arial" charset="0"/>
              </a:rPr>
              <a:t>DP is not a guarantee of ultimate success and not getting on is not a mark against your application to the DfE</a:t>
            </a: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8CD4C-2280-4A72-A968-890B1E467E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483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kern="1200" dirty="0" smtClean="0">
                <a:solidFill>
                  <a:schemeClr val="tx1"/>
                </a:solidFill>
                <a:effectLst/>
                <a:latin typeface="+mn-lt"/>
                <a:ea typeface="Arial" charset="0"/>
                <a:cs typeface="Arial" charset="0"/>
              </a:rPr>
              <a:t>YOU</a:t>
            </a:r>
            <a:r>
              <a:rPr lang="en-GB" sz="1100" kern="1200" baseline="0" dirty="0" smtClean="0">
                <a:solidFill>
                  <a:schemeClr val="tx1"/>
                </a:solidFill>
                <a:effectLst/>
                <a:latin typeface="+mn-lt"/>
                <a:ea typeface="Arial" charset="0"/>
                <a:cs typeface="Arial" charset="0"/>
              </a:rPr>
              <a:t> MUST:</a:t>
            </a: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Explain that NSN is here to help everyone but that we have two levels of service. This is so that we can target the most intensive support for those who will benefit from it most, and we would strongly advise enrolling on the DP so that they can access this support</a:t>
            </a: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0" kern="1200" baseline="0" dirty="0" smtClean="0">
                <a:solidFill>
                  <a:schemeClr val="tx1"/>
                </a:solidFill>
                <a:effectLst/>
                <a:latin typeface="+mn-lt"/>
                <a:ea typeface="Arial" charset="0"/>
                <a:cs typeface="Arial" charset="0"/>
              </a:rPr>
              <a:t>Suggest booking a 1-1 meeting with advisers as soon as possible to discuss the free school process and their proposal. </a:t>
            </a: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8CD4C-2280-4A72-A968-890B1E467E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22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2000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650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6498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Adviser:</a:t>
            </a:r>
            <a:r>
              <a:rPr lang="en-GB" b="1" baseline="0" dirty="0" smtClean="0"/>
              <a:t> </a:t>
            </a:r>
            <a:r>
              <a:rPr lang="en-GB" b="1" dirty="0" smtClean="0"/>
              <a:t>Different local authorities</a:t>
            </a:r>
            <a:r>
              <a:rPr lang="en-GB" b="1" baseline="0" dirty="0" smtClean="0"/>
              <a:t> will ask for different information to be presented/ different time slots. Edit these slides as you see fit given the brief from the LA and time allocated. </a:t>
            </a:r>
            <a:endParaRPr lang="en-GB" b="1" dirty="0"/>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32</a:t>
            </a:fld>
            <a:endParaRPr lang="en-US"/>
          </a:p>
        </p:txBody>
      </p:sp>
    </p:spTree>
    <p:extLst>
      <p:ext uri="{BB962C8B-B14F-4D97-AF65-F5344CB8AC3E}">
        <p14:creationId xmlns:p14="http://schemas.microsoft.com/office/powerpoint/2010/main" val="393007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You must: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Introduce yourself and other NSN team members present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Briefly run through the agenda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Explain that questions will be taken at the end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Explain what is in pack (if appropriate)</a:t>
            </a:r>
          </a:p>
          <a:p>
            <a:endParaRPr lang="en-US" sz="1100" dirty="0">
              <a:latin typeface="+mn-lt"/>
            </a:endParaRPr>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33</a:t>
            </a:fld>
            <a:endParaRPr lang="en-US"/>
          </a:p>
        </p:txBody>
      </p:sp>
    </p:spTree>
    <p:extLst>
      <p:ext uri="{BB962C8B-B14F-4D97-AF65-F5344CB8AC3E}">
        <p14:creationId xmlns:p14="http://schemas.microsoft.com/office/powerpoint/2010/main" val="161073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must:</a:t>
            </a:r>
          </a:p>
          <a:p>
            <a:r>
              <a:rPr lang="en-GB" sz="1100" dirty="0" smtClean="0"/>
              <a:t>Say we are an independent charity</a:t>
            </a:r>
          </a:p>
          <a:p>
            <a:r>
              <a:rPr lang="en-GB" sz="1100" dirty="0" smtClean="0"/>
              <a:t>Mention both campaigning and support work, and how this continues through pre-opening and open stages</a:t>
            </a:r>
          </a:p>
          <a:p>
            <a:r>
              <a:rPr lang="en-GB" sz="1100" dirty="0" smtClean="0"/>
              <a:t>Be clear that we will explain in detail at the end of the event about how we can support free school applicants/DP</a:t>
            </a:r>
          </a:p>
          <a:p>
            <a:endParaRPr lang="en-GB" sz="1100" dirty="0" smtClean="0"/>
          </a:p>
          <a:p>
            <a:r>
              <a:rPr lang="en-GB" sz="1100" dirty="0" smtClean="0"/>
              <a:t>You could:</a:t>
            </a:r>
          </a:p>
          <a:p>
            <a:r>
              <a:rPr lang="en-GB" sz="1100" dirty="0" smtClean="0"/>
              <a:t>Explain that we are part-funded by a DfE grant</a:t>
            </a:r>
          </a:p>
          <a:p>
            <a:r>
              <a:rPr lang="en-GB" sz="1100" dirty="0" smtClean="0"/>
              <a:t>Check the room to see how many groups have submitted free school applications in the past/ are aware of the central route process. </a:t>
            </a:r>
          </a:p>
          <a:p>
            <a:endParaRPr lang="en-US" sz="1100" dirty="0"/>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34</a:t>
            </a:fld>
            <a:endParaRPr lang="en-US"/>
          </a:p>
        </p:txBody>
      </p:sp>
    </p:spTree>
    <p:extLst>
      <p:ext uri="{BB962C8B-B14F-4D97-AF65-F5344CB8AC3E}">
        <p14:creationId xmlns:p14="http://schemas.microsoft.com/office/powerpoint/2010/main" val="38792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1" dirty="0" smtClean="0"/>
              <a:t>What</a:t>
            </a:r>
            <a:r>
              <a:rPr lang="en-GB" sz="1100" b="1" baseline="0" dirty="0" smtClean="0"/>
              <a:t> are they? </a:t>
            </a:r>
            <a:r>
              <a:rPr lang="en-GB" sz="1100" baseline="0" dirty="0" smtClean="0"/>
              <a:t>Mainstream, 16-19, Special, AP. Same legal status as </a:t>
            </a:r>
            <a:r>
              <a:rPr lang="en-GB" sz="1100" baseline="0" dirty="0" smtClean="0">
                <a:latin typeface="+mn-lt"/>
              </a:rPr>
              <a:t>academies. </a:t>
            </a:r>
          </a:p>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1" baseline="0" dirty="0" smtClean="0">
                <a:latin typeface="+mn-lt"/>
              </a:rPr>
              <a:t>Who sets them up? </a:t>
            </a:r>
            <a:r>
              <a:rPr lang="en-GB" sz="1100" baseline="0" dirty="0" smtClean="0">
                <a:latin typeface="+mn-lt"/>
              </a:rPr>
              <a:t>Groups of parents, teachers, charities, existing schools, multi-academy trusts etc. </a:t>
            </a:r>
          </a:p>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1" baseline="0" dirty="0" smtClean="0">
                <a:latin typeface="+mn-lt"/>
              </a:rPr>
              <a:t>How are they funded? </a:t>
            </a:r>
            <a:r>
              <a:rPr lang="en-GB" sz="1100" baseline="0" dirty="0" smtClean="0">
                <a:latin typeface="+mn-lt"/>
              </a:rPr>
              <a:t>Same per-pupil funding as other schools. Direct from ESFA. Special schools receive base funding and a top-up funding from the commissioning LA. </a:t>
            </a:r>
            <a:endParaRPr lang="en-GB" sz="1100" b="1" baseline="0" dirty="0" smtClean="0">
              <a:latin typeface="+mn-lt"/>
            </a:endParaRPr>
          </a:p>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1" baseline="0" dirty="0" smtClean="0">
                <a:latin typeface="+mn-lt"/>
              </a:rPr>
              <a:t>Freedoms?</a:t>
            </a:r>
            <a:r>
              <a:rPr lang="en-GB" sz="1100" baseline="0" dirty="0" smtClean="0">
                <a:latin typeface="+mn-lt"/>
              </a:rPr>
              <a:t> Free to choose their curriculum. Teachers’ pay and conditions. Governed by an academy trust.</a:t>
            </a:r>
            <a:endParaRPr lang="en-GB" sz="1100" dirty="0" smtClean="0">
              <a:latin typeface="+mn-lt"/>
            </a:endParaRPr>
          </a:p>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endParaRPr lang="en-GB" sz="1100" dirty="0" smtClean="0">
              <a:latin typeface="+mn-lt"/>
            </a:endParaRP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dirty="0" smtClean="0">
                <a:latin typeface="+mn-lt"/>
              </a:rPr>
              <a:t>Briefly define each</a:t>
            </a:r>
            <a:r>
              <a:rPr lang="en-GB" sz="1100" baseline="0" dirty="0" smtClean="0">
                <a:latin typeface="+mn-lt"/>
              </a:rPr>
              <a:t> type of free school. AP should be defined as ‘for pupils who are not thriving in a mainstream school, usually for behavioural reasons’.</a:t>
            </a:r>
          </a:p>
          <a:p>
            <a:pPr marL="179885" indent="-179885">
              <a:buFont typeface="Arial" pitchFamily="34" charset="0"/>
              <a:buChar char="•"/>
            </a:pPr>
            <a:r>
              <a:rPr lang="en-GB" sz="1100" baseline="0" dirty="0" smtClean="0">
                <a:latin typeface="+mn-lt"/>
              </a:rPr>
              <a:t>Talk about some of the freedoms e.g. types of curriculum, governance, budget. You should mention that unlike mainstream free schools, special free schools do need teachers to have QTS. You can give some examples of how some free schools have used this freedom. </a:t>
            </a:r>
          </a:p>
          <a:p>
            <a:pPr marL="179885" indent="-179885">
              <a:buFont typeface="Arial" pitchFamily="34" charset="0"/>
              <a:buChar char="•"/>
            </a:pPr>
            <a:r>
              <a:rPr lang="en-GB" sz="1100" baseline="0" dirty="0" smtClean="0">
                <a:latin typeface="+mn-lt"/>
              </a:rPr>
              <a:t>Refer to the </a:t>
            </a:r>
            <a:r>
              <a:rPr lang="en-GB" sz="1100" b="1" baseline="0" dirty="0" smtClean="0">
                <a:latin typeface="+mn-lt"/>
              </a:rPr>
              <a:t>INSERT LA </a:t>
            </a:r>
            <a:r>
              <a:rPr lang="en-GB" sz="1100" baseline="0" dirty="0" smtClean="0">
                <a:latin typeface="+mn-lt"/>
              </a:rPr>
              <a:t>spec: </a:t>
            </a:r>
            <a:r>
              <a:rPr lang="en-GB" sz="1100" kern="1200" dirty="0" smtClean="0">
                <a:solidFill>
                  <a:schemeClr val="tx1"/>
                </a:solidFill>
                <a:effectLst/>
                <a:latin typeface="+mn-lt"/>
                <a:ea typeface="+mn-ea"/>
                <a:cs typeface="+mn-cs"/>
              </a:rPr>
              <a:t>£10,000 place funding  + top-up</a:t>
            </a:r>
            <a:r>
              <a:rPr lang="en-GB" sz="1100" kern="1200" baseline="0" dirty="0" smtClean="0">
                <a:solidFill>
                  <a:schemeClr val="tx1"/>
                </a:solidFill>
                <a:effectLst/>
                <a:latin typeface="+mn-lt"/>
                <a:ea typeface="+mn-ea"/>
                <a:cs typeface="+mn-cs"/>
              </a:rPr>
              <a:t> from the LA. Applicants must demonstrate their proposal will be financially viable within this pupil funding rate. They will be required to specify a </a:t>
            </a:r>
            <a:r>
              <a:rPr lang="en-GB" sz="1100" kern="1200" dirty="0" smtClean="0">
                <a:solidFill>
                  <a:schemeClr val="tx1"/>
                </a:solidFill>
                <a:effectLst/>
                <a:latin typeface="+mn-lt"/>
                <a:ea typeface="+mn-ea"/>
                <a:cs typeface="+mn-cs"/>
              </a:rPr>
              <a:t>pupil funding rate within this band and justify the funding level throughout their bid. </a:t>
            </a:r>
          </a:p>
          <a:p>
            <a:pPr marL="179885" indent="-179885">
              <a:buFont typeface="Arial" pitchFamily="34" charset="0"/>
              <a:buChar char="•"/>
            </a:pPr>
            <a:endParaRPr lang="en-GB" sz="1100" baseline="0" dirty="0" smtClean="0"/>
          </a:p>
          <a:p>
            <a:endParaRPr lang="en-US" sz="1100" dirty="0"/>
          </a:p>
        </p:txBody>
      </p:sp>
      <p:sp>
        <p:nvSpPr>
          <p:cNvPr id="4" name="Slide Number Placeholder 3"/>
          <p:cNvSpPr>
            <a:spLocks noGrp="1"/>
          </p:cNvSpPr>
          <p:nvPr>
            <p:ph type="sldNum" sz="quarter" idx="10"/>
          </p:nvPr>
        </p:nvSpPr>
        <p:spPr>
          <a:xfrm>
            <a:off x="3856737" y="9442154"/>
            <a:ext cx="2950475" cy="497046"/>
          </a:xfrm>
          <a:prstGeom prst="rect">
            <a:avLst/>
          </a:prstGeom>
        </p:spPr>
        <p:txBody>
          <a:bodyPr/>
          <a:lstStyle/>
          <a:p>
            <a:fld id="{9678CD4C-2280-4A72-A968-890B1E467E03}" type="slidenum">
              <a:rPr lang="en-US" smtClean="0"/>
              <a:pPr/>
              <a:t>35</a:t>
            </a:fld>
            <a:endParaRPr lang="en-US"/>
          </a:p>
        </p:txBody>
      </p:sp>
    </p:spTree>
    <p:extLst>
      <p:ext uri="{BB962C8B-B14F-4D97-AF65-F5344CB8AC3E}">
        <p14:creationId xmlns:p14="http://schemas.microsoft.com/office/powerpoint/2010/main" val="2955720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bwMode="auto">
          <a:xfrm>
            <a:off x="495771" y="6194697"/>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chemeClr val="bg1"/>
                </a:solidFill>
                <a:cs typeface="Tahoma" pitchFamily="34" charset="0"/>
              </a:defRPr>
            </a:lvl1pPr>
          </a:lstStyle>
          <a:p>
            <a:pPr>
              <a:defRPr/>
            </a:pPr>
            <a:r>
              <a:rPr lang="en-GB" dirty="0" smtClean="0"/>
              <a:t>Page </a:t>
            </a:r>
            <a:fld id="{F0E2D41B-8856-4341-9F44-8985C6A3F3C4}"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748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668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757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024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5041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872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4034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8728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8728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872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7F3CEE6-FCFF-4EB8-86D6-5934DBFCDCA8}" type="datetimeFigureOut">
              <a:rPr lang="en-GB" smtClean="0"/>
              <a:pPr/>
              <a:t>22/05/2019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1D900FA-07F0-4A61-8C8C-43DA9C3CEF70}" type="slidenum">
              <a:rPr lang="en-GB" smtClean="0"/>
              <a:pPr/>
              <a:t>‹#›</a:t>
            </a:fld>
            <a:endParaRPr lang="en-GB"/>
          </a:p>
        </p:txBody>
      </p:sp>
    </p:spTree>
    <p:extLst>
      <p:ext uri="{BB962C8B-B14F-4D97-AF65-F5344CB8AC3E}">
        <p14:creationId xmlns:p14="http://schemas.microsoft.com/office/powerpoint/2010/main" val="4061514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872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7F3CEE6-FCFF-4EB8-86D6-5934DBFCDCA8}" type="datetimeFigureOut">
              <a:rPr lang="en-GB" smtClean="0"/>
              <a:pPr/>
              <a:t>22/05/2019</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1D900FA-07F0-4A61-8C8C-43DA9C3CEF70}" type="slidenum">
              <a:rPr lang="en-GB" smtClean="0"/>
              <a:pPr/>
              <a:t>‹#›</a:t>
            </a:fld>
            <a:endParaRPr lang="en-GB"/>
          </a:p>
        </p:txBody>
      </p:sp>
    </p:spTree>
    <p:extLst>
      <p:ext uri="{BB962C8B-B14F-4D97-AF65-F5344CB8AC3E}">
        <p14:creationId xmlns:p14="http://schemas.microsoft.com/office/powerpoint/2010/main" val="137638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261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656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63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716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16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3936D2-6064-4530-8DC9-C32D3AA3E06A}" type="datetimeFigureOut">
              <a:rPr lang="en-GB" smtClean="0">
                <a:solidFill>
                  <a:prstClr val="black">
                    <a:tint val="75000"/>
                  </a:prstClr>
                </a:solidFill>
              </a:rPr>
              <a:pPr/>
              <a:t>22/05/2019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1A10AD-E26A-4EB0-8A37-202D430997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2603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Freeform 9"/>
          <p:cNvSpPr>
            <a:spLocks noChangeArrowheads="1"/>
          </p:cNvSpPr>
          <p:nvPr/>
        </p:nvSpPr>
        <p:spPr bwMode="auto">
          <a:xfrm>
            <a:off x="0" y="5733256"/>
            <a:ext cx="9144000" cy="1124744"/>
          </a:xfrm>
          <a:custGeom>
            <a:avLst/>
            <a:gdLst/>
            <a:ahLst/>
            <a:cxnLst>
              <a:cxn ang="0">
                <a:pos x="0" y="3500"/>
              </a:cxn>
              <a:cxn ang="0">
                <a:pos x="0" y="0"/>
              </a:cxn>
              <a:cxn ang="0">
                <a:pos x="25400" y="0"/>
              </a:cxn>
              <a:cxn ang="0">
                <a:pos x="25400" y="3500"/>
              </a:cxn>
              <a:cxn ang="0">
                <a:pos x="0" y="3500"/>
              </a:cxn>
            </a:cxnLst>
            <a:rect l="0" t="0" r="r" b="b"/>
            <a:pathLst>
              <a:path w="25401" h="3501">
                <a:moveTo>
                  <a:pt x="0" y="3500"/>
                </a:moveTo>
                <a:lnTo>
                  <a:pt x="0" y="0"/>
                </a:lnTo>
                <a:lnTo>
                  <a:pt x="25400" y="0"/>
                </a:lnTo>
                <a:lnTo>
                  <a:pt x="25400" y="3500"/>
                </a:lnTo>
                <a:lnTo>
                  <a:pt x="0" y="3500"/>
                </a:lnTo>
              </a:path>
            </a:pathLst>
          </a:custGeom>
          <a:solidFill>
            <a:srgbClr val="1D388D"/>
          </a:solidFill>
          <a:ln w="9525">
            <a:solidFill>
              <a:srgbClr val="000080"/>
            </a:solidFill>
            <a:round/>
            <a:headEnd/>
            <a:tailEnd/>
          </a:ln>
          <a:effectLst/>
        </p:spPr>
        <p:txBody>
          <a:bodyPr wrap="none" anchor="ctr"/>
          <a:lstStyle/>
          <a:p>
            <a:pPr>
              <a:defRPr/>
            </a:pPr>
            <a:endParaRPr lang="en-GB" dirty="0"/>
          </a:p>
        </p:txBody>
      </p:sp>
      <p:sp>
        <p:nvSpPr>
          <p:cNvPr id="1026" name="Rectangle 1"/>
          <p:cNvSpPr>
            <a:spLocks noGrp="1" noChangeArrowheads="1"/>
          </p:cNvSpPr>
          <p:nvPr>
            <p:ph type="title"/>
          </p:nvPr>
        </p:nvSpPr>
        <p:spPr bwMode="auto">
          <a:xfrm>
            <a:off x="457200" y="260350"/>
            <a:ext cx="8228013" cy="7207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dirty="0" smtClean="0"/>
              <a:t>Click to edit the title text format</a:t>
            </a:r>
          </a:p>
        </p:txBody>
      </p:sp>
      <p:sp>
        <p:nvSpPr>
          <p:cNvPr id="1027" name="Rectangle 2"/>
          <p:cNvSpPr>
            <a:spLocks noGrp="1" noChangeArrowheads="1"/>
          </p:cNvSpPr>
          <p:nvPr>
            <p:ph type="body" idx="1"/>
          </p:nvPr>
        </p:nvSpPr>
        <p:spPr bwMode="auto">
          <a:xfrm>
            <a:off x="457200" y="1125538"/>
            <a:ext cx="8228013" cy="4319587"/>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103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012160" y="6021288"/>
            <a:ext cx="2664296" cy="535939"/>
          </a:xfrm>
          <a:prstGeom prst="rect">
            <a:avLst/>
          </a:prstGeom>
          <a:noFill/>
          <a:ln w="9525">
            <a:noFill/>
            <a:round/>
            <a:headEnd/>
            <a:tailEnd/>
          </a:ln>
        </p:spPr>
      </p:pic>
      <p:sp>
        <p:nvSpPr>
          <p:cNvPr id="3" name="TextBox 2"/>
          <p:cNvSpPr txBox="1"/>
          <p:nvPr userDrawn="1"/>
        </p:nvSpPr>
        <p:spPr>
          <a:xfrm>
            <a:off x="395536" y="6165304"/>
            <a:ext cx="2736304" cy="280718"/>
          </a:xfrm>
          <a:prstGeom prst="rect">
            <a:avLst/>
          </a:prstGeom>
          <a:noFill/>
        </p:spPr>
        <p:txBody>
          <a:bodyPr wrap="square" rtlCol="0">
            <a:spAutoFit/>
          </a:bodyPr>
          <a:lstStyle/>
          <a:p>
            <a:r>
              <a:rPr lang="en-US" sz="1300" dirty="0" smtClean="0"/>
              <a:t>Page </a:t>
            </a:r>
            <a:fld id="{2C03F423-1698-A247-8466-D6FE352F9241}" type="slidenum">
              <a:rPr lang="en-US" sz="1300" smtClean="0"/>
              <a:pPr/>
              <a:t>‹#›</a:t>
            </a:fld>
            <a:endParaRPr lang="en-US" sz="1300" dirty="0"/>
          </a:p>
        </p:txBody>
      </p:sp>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Lst>
  <p:txStyles>
    <p:titleStyle>
      <a:lvl1pPr algn="ctr" defTabSz="449263" rtl="0" eaLnBrk="0" fontAlgn="base" hangingPunct="0">
        <a:lnSpc>
          <a:spcPct val="93000"/>
        </a:lnSpc>
        <a:spcBef>
          <a:spcPct val="0"/>
        </a:spcBef>
        <a:spcAft>
          <a:spcPct val="0"/>
        </a:spcAft>
        <a:buClr>
          <a:srgbClr val="669900"/>
        </a:buClr>
        <a:buSzPct val="100000"/>
        <a:buFont typeface="Arial" charset="0"/>
        <a:defRPr sz="3800" b="1">
          <a:solidFill>
            <a:srgbClr val="4B801A"/>
          </a:solidFill>
          <a:latin typeface="+mj-lt"/>
          <a:ea typeface="+mj-ea"/>
          <a:cs typeface="+mj-cs"/>
        </a:defRPr>
      </a:lvl1pPr>
      <a:lvl2pPr algn="ctr" defTabSz="449263" rtl="0" eaLnBrk="0" fontAlgn="base" hangingPunct="0">
        <a:lnSpc>
          <a:spcPct val="93000"/>
        </a:lnSpc>
        <a:spcBef>
          <a:spcPct val="0"/>
        </a:spcBef>
        <a:spcAft>
          <a:spcPct val="0"/>
        </a:spcAft>
        <a:buClr>
          <a:srgbClr val="669900"/>
        </a:buClr>
        <a:buSzPct val="100000"/>
        <a:buFont typeface="Arial" charset="0"/>
        <a:defRPr sz="4000" b="1">
          <a:solidFill>
            <a:srgbClr val="669900"/>
          </a:solidFill>
          <a:latin typeface="Arial" charset="0"/>
        </a:defRPr>
      </a:lvl2pPr>
      <a:lvl3pPr algn="ctr" defTabSz="449263" rtl="0" eaLnBrk="0" fontAlgn="base" hangingPunct="0">
        <a:lnSpc>
          <a:spcPct val="93000"/>
        </a:lnSpc>
        <a:spcBef>
          <a:spcPct val="0"/>
        </a:spcBef>
        <a:spcAft>
          <a:spcPct val="0"/>
        </a:spcAft>
        <a:buClr>
          <a:srgbClr val="669900"/>
        </a:buClr>
        <a:buSzPct val="100000"/>
        <a:buFont typeface="Arial" charset="0"/>
        <a:defRPr sz="4000" b="1">
          <a:solidFill>
            <a:srgbClr val="669900"/>
          </a:solidFill>
          <a:latin typeface="Arial" charset="0"/>
        </a:defRPr>
      </a:lvl3pPr>
      <a:lvl4pPr algn="ctr" defTabSz="449263" rtl="0" eaLnBrk="0" fontAlgn="base" hangingPunct="0">
        <a:lnSpc>
          <a:spcPct val="93000"/>
        </a:lnSpc>
        <a:spcBef>
          <a:spcPct val="0"/>
        </a:spcBef>
        <a:spcAft>
          <a:spcPct val="0"/>
        </a:spcAft>
        <a:buClr>
          <a:srgbClr val="669900"/>
        </a:buClr>
        <a:buSzPct val="100000"/>
        <a:buFont typeface="Arial" charset="0"/>
        <a:defRPr sz="4000" b="1">
          <a:solidFill>
            <a:srgbClr val="669900"/>
          </a:solidFill>
          <a:latin typeface="Arial" charset="0"/>
        </a:defRPr>
      </a:lvl4pPr>
      <a:lvl5pPr algn="ctr" defTabSz="449263" rtl="0" eaLnBrk="0" fontAlgn="base" hangingPunct="0">
        <a:lnSpc>
          <a:spcPct val="93000"/>
        </a:lnSpc>
        <a:spcBef>
          <a:spcPct val="0"/>
        </a:spcBef>
        <a:spcAft>
          <a:spcPct val="0"/>
        </a:spcAft>
        <a:buClr>
          <a:srgbClr val="669900"/>
        </a:buClr>
        <a:buSzPct val="100000"/>
        <a:buFont typeface="Arial" charset="0"/>
        <a:defRPr sz="4000" b="1">
          <a:solidFill>
            <a:srgbClr val="669900"/>
          </a:solidFill>
          <a:latin typeface="Arial" charset="0"/>
        </a:defRPr>
      </a:lvl5pPr>
      <a:lvl6pPr marL="457200" algn="ctr" defTabSz="449263" rtl="0" fontAlgn="base">
        <a:lnSpc>
          <a:spcPct val="93000"/>
        </a:lnSpc>
        <a:spcBef>
          <a:spcPct val="0"/>
        </a:spcBef>
        <a:spcAft>
          <a:spcPct val="0"/>
        </a:spcAft>
        <a:buClr>
          <a:srgbClr val="669900"/>
        </a:buClr>
        <a:buSzPct val="100000"/>
        <a:buFont typeface="Arial" charset="0"/>
        <a:defRPr sz="4400">
          <a:solidFill>
            <a:srgbClr val="669900"/>
          </a:solidFill>
          <a:latin typeface="Arial" charset="0"/>
        </a:defRPr>
      </a:lvl6pPr>
      <a:lvl7pPr marL="914400" algn="ctr" defTabSz="449263" rtl="0" fontAlgn="base">
        <a:lnSpc>
          <a:spcPct val="93000"/>
        </a:lnSpc>
        <a:spcBef>
          <a:spcPct val="0"/>
        </a:spcBef>
        <a:spcAft>
          <a:spcPct val="0"/>
        </a:spcAft>
        <a:buClr>
          <a:srgbClr val="669900"/>
        </a:buClr>
        <a:buSzPct val="100000"/>
        <a:buFont typeface="Arial" charset="0"/>
        <a:defRPr sz="4400">
          <a:solidFill>
            <a:srgbClr val="669900"/>
          </a:solidFill>
          <a:latin typeface="Arial" charset="0"/>
        </a:defRPr>
      </a:lvl7pPr>
      <a:lvl8pPr marL="1371600" algn="ctr" defTabSz="449263" rtl="0" fontAlgn="base">
        <a:lnSpc>
          <a:spcPct val="93000"/>
        </a:lnSpc>
        <a:spcBef>
          <a:spcPct val="0"/>
        </a:spcBef>
        <a:spcAft>
          <a:spcPct val="0"/>
        </a:spcAft>
        <a:buClr>
          <a:srgbClr val="669900"/>
        </a:buClr>
        <a:buSzPct val="100000"/>
        <a:buFont typeface="Arial" charset="0"/>
        <a:defRPr sz="4400">
          <a:solidFill>
            <a:srgbClr val="669900"/>
          </a:solidFill>
          <a:latin typeface="Arial" charset="0"/>
        </a:defRPr>
      </a:lvl8pPr>
      <a:lvl9pPr marL="1828800" algn="ctr" defTabSz="449263" rtl="0" fontAlgn="base">
        <a:lnSpc>
          <a:spcPct val="93000"/>
        </a:lnSpc>
        <a:spcBef>
          <a:spcPct val="0"/>
        </a:spcBef>
        <a:spcAft>
          <a:spcPct val="0"/>
        </a:spcAft>
        <a:buClr>
          <a:srgbClr val="669900"/>
        </a:buClr>
        <a:buSzPct val="100000"/>
        <a:buFont typeface="Arial" charset="0"/>
        <a:defRPr sz="4400">
          <a:solidFill>
            <a:srgbClr val="669900"/>
          </a:solidFill>
          <a:latin typeface="Arial" charset="0"/>
        </a:defRPr>
      </a:lvl9pPr>
    </p:titleStyle>
    <p:bodyStyle>
      <a:lvl1pPr marL="341313" indent="-341313"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ea typeface="+mn-ea"/>
          <a:cs typeface="+mn-cs"/>
        </a:defRPr>
      </a:lvl1pPr>
      <a:lvl2pPr marL="741363" indent="-284163"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2pPr>
      <a:lvl3pPr marL="11430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defRPr>
      </a:lvl3pPr>
      <a:lvl4pPr marL="16002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4pPr>
      <a:lvl5pPr marL="20574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5pPr>
      <a:lvl6pPr marL="25146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6pPr>
      <a:lvl7pPr marL="29718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7pPr>
      <a:lvl8pPr marL="34290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8pPr>
      <a:lvl9pPr marL="38862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lnSpc>
                <a:spcPct val="100000"/>
              </a:lnSpc>
              <a:spcBef>
                <a:spcPts val="0"/>
              </a:spcBef>
              <a:spcAft>
                <a:spcPts val="0"/>
              </a:spcAft>
              <a:buClrTx/>
              <a:buSzTx/>
              <a:buFontTx/>
              <a:buNone/>
            </a:pPr>
            <a:fld id="{EB3936D2-6064-4530-8DC9-C32D3AA3E06A}" type="datetimeFigureOut">
              <a:rPr lang="en-GB" smtClean="0">
                <a:solidFill>
                  <a:prstClr val="black">
                    <a:tint val="75000"/>
                  </a:prstClr>
                </a:solidFill>
                <a:latin typeface="Calibri"/>
              </a:rPr>
              <a:pPr defTabSz="914400" fontAlgn="auto">
                <a:lnSpc>
                  <a:spcPct val="100000"/>
                </a:lnSpc>
                <a:spcBef>
                  <a:spcPts val="0"/>
                </a:spcBef>
                <a:spcAft>
                  <a:spcPts val="0"/>
                </a:spcAft>
                <a:buClrTx/>
                <a:buSzTx/>
                <a:buFontTx/>
                <a:buNone/>
              </a:pPr>
              <a:t>22/05/2019</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lnSpc>
                <a:spcPct val="100000"/>
              </a:lnSpc>
              <a:spcBef>
                <a:spcPts val="0"/>
              </a:spcBef>
              <a:spcAft>
                <a:spcPts val="0"/>
              </a:spcAft>
              <a:buClrTx/>
              <a:buSzTx/>
              <a:buFontTx/>
              <a:buNone/>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lnSpc>
                <a:spcPct val="100000"/>
              </a:lnSpc>
              <a:spcBef>
                <a:spcPts val="0"/>
              </a:spcBef>
              <a:spcAft>
                <a:spcPts val="0"/>
              </a:spcAft>
              <a:buClrTx/>
              <a:buSzTx/>
              <a:buFontTx/>
              <a:buNone/>
            </a:pPr>
            <a:fld id="{331A10AD-E26A-4EB0-8A37-202D430997E9}" type="slidenum">
              <a:rPr lang="en-GB" smtClean="0">
                <a:solidFill>
                  <a:prstClr val="black">
                    <a:tint val="75000"/>
                  </a:prstClr>
                </a:solidFill>
                <a:latin typeface="Calibri"/>
              </a:rPr>
              <a:pPr defTabSz="914400" fontAlgn="auto">
                <a:lnSpc>
                  <a:spcPct val="100000"/>
                </a:lnSpc>
                <a:spcBef>
                  <a:spcPts val="0"/>
                </a:spcBef>
                <a:spcAft>
                  <a:spcPts val="0"/>
                </a:spcAft>
                <a:buClrTx/>
                <a:buSzTx/>
                <a:buFontTx/>
                <a:buNone/>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83067357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6" r:id="rId12"/>
    <p:sldLayoutId id="2147483667" r:id="rId13"/>
    <p:sldLayoutId id="2147483668" r:id="rId14"/>
    <p:sldLayoutId id="2147483669" r:id="rId15"/>
    <p:sldLayoutId id="2147483670" r:id="rId16"/>
    <p:sldLayoutId id="2147483671"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e6j7t7OZT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288925"/>
            <a:ext cx="8229601" cy="665163"/>
          </a:xfrm>
        </p:spPr>
        <p:txBody>
          <a:bodyPr lIns="0" tIns="0" rIns="0" bIns="0"/>
          <a:lstStyle/>
          <a:p>
            <a:pPr eaLnBrk="1" hangingPunct="1"/>
            <a:endParaRPr lang="en-US"/>
          </a:p>
        </p:txBody>
      </p:sp>
      <p:sp>
        <p:nvSpPr>
          <p:cNvPr id="3075" name="Rectangle 3"/>
          <p:cNvSpPr>
            <a:spLocks noChangeArrowheads="1"/>
          </p:cNvSpPr>
          <p:nvPr/>
        </p:nvSpPr>
        <p:spPr bwMode="auto">
          <a:xfrm>
            <a:off x="457200" y="6245225"/>
            <a:ext cx="2133600" cy="476250"/>
          </a:xfrm>
          <a:prstGeom prst="rect">
            <a:avLst/>
          </a:prstGeom>
          <a:noFill/>
          <a:ln w="9525">
            <a:noFill/>
            <a:miter lim="800000"/>
            <a:headEnd/>
            <a:tailEnd/>
          </a:ln>
        </p:spPr>
        <p:txBody>
          <a:bodyPr lIns="91426" tIns="45714" rIns="91426" bIns="45714"/>
          <a:lstStyle/>
          <a:p>
            <a:endParaRPr lang="en-US" sz="1400" dirty="0">
              <a:solidFill>
                <a:srgbClr val="000000"/>
              </a:solidFill>
            </a:endParaRPr>
          </a:p>
        </p:txBody>
      </p:sp>
      <p:sp>
        <p:nvSpPr>
          <p:cNvPr id="3076" name="Freeform 5"/>
          <p:cNvSpPr>
            <a:spLocks noChangeArrowheads="1"/>
          </p:cNvSpPr>
          <p:nvPr/>
        </p:nvSpPr>
        <p:spPr bwMode="auto">
          <a:xfrm>
            <a:off x="0" y="0"/>
            <a:ext cx="9144000" cy="7045747"/>
          </a:xfrm>
          <a:custGeom>
            <a:avLst/>
            <a:gdLst>
              <a:gd name="T0" fmla="*/ 0 w 25401"/>
              <a:gd name="T1" fmla="*/ 3500 h 3501"/>
              <a:gd name="T2" fmla="*/ 0 w 25401"/>
              <a:gd name="T3" fmla="*/ 0 h 3501"/>
              <a:gd name="T4" fmla="*/ 25400 w 25401"/>
              <a:gd name="T5" fmla="*/ 0 h 3501"/>
              <a:gd name="T6" fmla="*/ 25400 w 25401"/>
              <a:gd name="T7" fmla="*/ 3500 h 3501"/>
              <a:gd name="T8" fmla="*/ 0 w 25401"/>
              <a:gd name="T9" fmla="*/ 3500 h 3501"/>
              <a:gd name="T10" fmla="*/ 0 60000 65536"/>
              <a:gd name="T11" fmla="*/ 0 60000 65536"/>
              <a:gd name="T12" fmla="*/ 0 60000 65536"/>
              <a:gd name="T13" fmla="*/ 0 60000 65536"/>
              <a:gd name="T14" fmla="*/ 0 60000 65536"/>
              <a:gd name="T15" fmla="*/ 0 w 25401"/>
              <a:gd name="T16" fmla="*/ 0 h 3501"/>
              <a:gd name="T17" fmla="*/ 25401 w 25401"/>
              <a:gd name="T18" fmla="*/ 3501 h 3501"/>
            </a:gdLst>
            <a:ahLst/>
            <a:cxnLst>
              <a:cxn ang="T10">
                <a:pos x="T0" y="T1"/>
              </a:cxn>
              <a:cxn ang="T11">
                <a:pos x="T2" y="T3"/>
              </a:cxn>
              <a:cxn ang="T12">
                <a:pos x="T4" y="T5"/>
              </a:cxn>
              <a:cxn ang="T13">
                <a:pos x="T6" y="T7"/>
              </a:cxn>
              <a:cxn ang="T14">
                <a:pos x="T8" y="T9"/>
              </a:cxn>
            </a:cxnLst>
            <a:rect l="T15" t="T16" r="T17" b="T18"/>
            <a:pathLst>
              <a:path w="25401" h="3501">
                <a:moveTo>
                  <a:pt x="0" y="3500"/>
                </a:moveTo>
                <a:lnTo>
                  <a:pt x="0" y="0"/>
                </a:lnTo>
                <a:lnTo>
                  <a:pt x="25400" y="0"/>
                </a:lnTo>
                <a:lnTo>
                  <a:pt x="25400" y="3500"/>
                </a:lnTo>
                <a:lnTo>
                  <a:pt x="0" y="3500"/>
                </a:lnTo>
              </a:path>
            </a:pathLst>
          </a:custGeom>
          <a:solidFill>
            <a:srgbClr val="1D388D"/>
          </a:solidFill>
          <a:ln w="9525">
            <a:solidFill>
              <a:srgbClr val="000080"/>
            </a:solidFill>
            <a:round/>
            <a:headEnd/>
            <a:tailEnd/>
          </a:ln>
        </p:spPr>
        <p:txBody>
          <a:bodyPr wrap="none" lIns="91426" tIns="45714" rIns="91426" bIns="45714" anchor="ctr"/>
          <a:lstStyle/>
          <a:p>
            <a:endParaRPr lang="en-GB" dirty="0"/>
          </a:p>
        </p:txBody>
      </p:sp>
      <p:sp>
        <p:nvSpPr>
          <p:cNvPr id="3077" name="Rectangle 4"/>
          <p:cNvSpPr>
            <a:spLocks noChangeArrowheads="1"/>
          </p:cNvSpPr>
          <p:nvPr/>
        </p:nvSpPr>
        <p:spPr bwMode="auto">
          <a:xfrm>
            <a:off x="3131840" y="5805264"/>
            <a:ext cx="2895600" cy="476250"/>
          </a:xfrm>
          <a:prstGeom prst="rect">
            <a:avLst/>
          </a:prstGeom>
          <a:noFill/>
          <a:ln w="9525">
            <a:noFill/>
            <a:miter lim="800000"/>
            <a:headEnd/>
            <a:tailEnd/>
          </a:ln>
        </p:spPr>
        <p:txBody>
          <a:bodyPr lIns="91426" tIns="45714" rIns="91426" bIns="45714"/>
          <a:lstStyle/>
          <a:p>
            <a:pPr algn="ctr"/>
            <a:endParaRPr lang="en-GB" sz="2400" dirty="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9912" y="672862"/>
            <a:ext cx="1800200" cy="2972163"/>
          </a:xfrm>
          <a:prstGeom prst="rect">
            <a:avLst/>
          </a:prstGeom>
          <a:noFill/>
          <a:ln w="9525">
            <a:noFill/>
            <a:round/>
            <a:headEnd/>
            <a:tailEnd/>
          </a:ln>
        </p:spPr>
      </p:pic>
      <p:sp>
        <p:nvSpPr>
          <p:cNvPr id="3079" name="Rectangle 7"/>
          <p:cNvSpPr>
            <a:spLocks noGrp="1" noChangeArrowheads="1"/>
          </p:cNvSpPr>
          <p:nvPr>
            <p:ph type="title"/>
          </p:nvPr>
        </p:nvSpPr>
        <p:spPr bwMode="hidden">
          <a:xfrm>
            <a:off x="468313" y="4581054"/>
            <a:ext cx="8228012" cy="792163"/>
          </a:xfrm>
        </p:spPr>
        <p:txBody>
          <a:bodyPr/>
          <a:lstStyle/>
          <a:p>
            <a:pPr eaLnBrk="1" hangingPunct="1"/>
            <a:r>
              <a:rPr lang="en-US" sz="2800" dirty="0" smtClean="0">
                <a:solidFill>
                  <a:schemeClr val="bg1"/>
                </a:solidFill>
                <a:latin typeface="Arial Black" pitchFamily="34" charset="0"/>
              </a:rPr>
              <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Special </a:t>
            </a:r>
            <a:r>
              <a:rPr lang="en-US" sz="2800" dirty="0">
                <a:solidFill>
                  <a:schemeClr val="bg1"/>
                </a:solidFill>
                <a:latin typeface="Arial Black" pitchFamily="34" charset="0"/>
              </a:rPr>
              <a:t>School </a:t>
            </a:r>
            <a:r>
              <a:rPr lang="en-US" sz="2800" dirty="0" smtClean="0">
                <a:solidFill>
                  <a:schemeClr val="bg1"/>
                </a:solidFill>
                <a:latin typeface="Arial Black" pitchFamily="34" charset="0"/>
              </a:rPr>
              <a:t>for Young People with Social</a:t>
            </a:r>
            <a:r>
              <a:rPr lang="en-US" sz="2800" dirty="0">
                <a:solidFill>
                  <a:schemeClr val="bg1"/>
                </a:solidFill>
                <a:latin typeface="Arial Black" pitchFamily="34" charset="0"/>
              </a:rPr>
              <a:t>, Emotional and Mental </a:t>
            </a:r>
            <a:r>
              <a:rPr lang="en-US" sz="2800" dirty="0" smtClean="0">
                <a:solidFill>
                  <a:schemeClr val="bg1"/>
                </a:solidFill>
                <a:latin typeface="Arial Black" pitchFamily="34" charset="0"/>
              </a:rPr>
              <a:t>Health (SEMH)</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  </a:t>
            </a:r>
            <a:r>
              <a:rPr lang="en-US" sz="2800" dirty="0">
                <a:solidFill>
                  <a:schemeClr val="bg1"/>
                </a:solidFill>
                <a:latin typeface="Arial Black" pitchFamily="34" charset="0"/>
              </a:rPr>
              <a:t/>
            </a:r>
            <a:br>
              <a:rPr lang="en-US" sz="2800" dirty="0">
                <a:solidFill>
                  <a:schemeClr val="bg1"/>
                </a:solidFill>
                <a:latin typeface="Arial Black" pitchFamily="34" charset="0"/>
              </a:rPr>
            </a:br>
            <a:r>
              <a:rPr lang="en-US" sz="2800" dirty="0">
                <a:solidFill>
                  <a:schemeClr val="bg1"/>
                </a:solidFill>
                <a:latin typeface="Arial Black" pitchFamily="34" charset="0"/>
              </a:rPr>
              <a:t>Sponsor Engagement Event  </a:t>
            </a:r>
            <a:br>
              <a:rPr lang="en-US" sz="2800" dirty="0">
                <a:solidFill>
                  <a:schemeClr val="bg1"/>
                </a:solidFill>
                <a:latin typeface="Arial Black" pitchFamily="34" charset="0"/>
              </a:rPr>
            </a:br>
            <a:r>
              <a:rPr lang="en-US" sz="2800" dirty="0" smtClean="0">
                <a:solidFill>
                  <a:schemeClr val="bg1"/>
                </a:solidFill>
                <a:latin typeface="Arial Black" pitchFamily="34" charset="0"/>
              </a:rPr>
              <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20</a:t>
            </a:r>
            <a:r>
              <a:rPr lang="en-US" sz="2800" baseline="30000" dirty="0" smtClean="0">
                <a:solidFill>
                  <a:schemeClr val="bg1"/>
                </a:solidFill>
                <a:latin typeface="Arial Black" pitchFamily="34" charset="0"/>
              </a:rPr>
              <a:t>th</a:t>
            </a:r>
            <a:r>
              <a:rPr lang="en-US" sz="2800" dirty="0" smtClean="0">
                <a:solidFill>
                  <a:schemeClr val="bg1"/>
                </a:solidFill>
                <a:latin typeface="Arial Black" pitchFamily="34" charset="0"/>
              </a:rPr>
              <a:t> May 2019</a:t>
            </a:r>
            <a:r>
              <a:rPr lang="en-US" sz="2800" dirty="0">
                <a:solidFill>
                  <a:schemeClr val="bg1"/>
                </a:solidFill>
                <a:latin typeface="Arial Black" pitchFamily="34" charset="0"/>
              </a:rPr>
              <a:t/>
            </a:r>
            <a:br>
              <a:rPr lang="en-US" sz="2800" dirty="0">
                <a:solidFill>
                  <a:schemeClr val="bg1"/>
                </a:solidFill>
                <a:latin typeface="Arial Black" pitchFamily="34" charset="0"/>
              </a:rPr>
            </a:br>
            <a:endParaRPr lang="en-GB" sz="2400" b="0" dirty="0">
              <a:solidFill>
                <a:schemeClr val="bg1"/>
              </a:solidFill>
              <a:latin typeface="Arial Black" pitchFamily="34" charset="0"/>
            </a:endParaRPr>
          </a:p>
        </p:txBody>
      </p:sp>
      <p:pic>
        <p:nvPicPr>
          <p:cNvPr id="2" name="Picture 1" descr="white-wave-transparent-backgrou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1" y="1340769"/>
            <a:ext cx="3384376" cy="148442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Hartlepool Local Landscape</a:t>
            </a:r>
            <a:endParaRPr lang="en-US" dirty="0"/>
          </a:p>
        </p:txBody>
      </p:sp>
      <p:sp>
        <p:nvSpPr>
          <p:cNvPr id="4" name="Rectangle 2"/>
          <p:cNvSpPr txBox="1">
            <a:spLocks noChangeArrowheads="1"/>
          </p:cNvSpPr>
          <p:nvPr/>
        </p:nvSpPr>
        <p:spPr bwMode="auto">
          <a:xfrm>
            <a:off x="468313" y="1412777"/>
            <a:ext cx="8280400" cy="3959324"/>
          </a:xfrm>
          <a:prstGeom prst="rect">
            <a:avLst/>
          </a:prstGeom>
          <a:noFill/>
          <a:ln w="9525">
            <a:noFill/>
            <a:round/>
            <a:headEnd/>
            <a:tailEnd/>
          </a:ln>
        </p:spPr>
        <p:txBody>
          <a:bodyPr vert="horz" wrap="square" lIns="89987" tIns="46794" rIns="89987" bIns="46794" numCol="1" anchor="t" anchorCtr="0" compatLnSpc="1">
            <a:prstTxWarp prst="textNoShape">
              <a:avLst/>
            </a:prstTxWarp>
          </a:bodyPr>
          <a:lstStyle>
            <a:lvl1pPr marL="341313" indent="-341313"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ea typeface="+mn-ea"/>
                <a:cs typeface="+mn-cs"/>
              </a:defRPr>
            </a:lvl1pPr>
            <a:lvl2pPr marL="741363" indent="-284163"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2pPr>
            <a:lvl3pPr marL="11430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defRPr>
            </a:lvl3pPr>
            <a:lvl4pPr marL="16002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4pPr>
            <a:lvl5pPr marL="20574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5pPr>
            <a:lvl6pPr marL="25146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6pPr>
            <a:lvl7pPr marL="29718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7pPr>
            <a:lvl8pPr marL="34290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8pPr>
            <a:lvl9pPr marL="38862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9pPr>
          </a:lstStyle>
          <a:p>
            <a:pPr marL="0" indent="0" algn="ctr" eaLnBrk="1" hangingPunct="1">
              <a:lnSpc>
                <a:spcPct val="100000"/>
              </a:lnSpc>
              <a:spcBef>
                <a:spcPts val="900"/>
              </a:spcBef>
              <a:buNone/>
              <a:tabLst>
                <a:tab pos="0" algn="l"/>
                <a:tab pos="914268" algn="l"/>
                <a:tab pos="1828537" algn="l"/>
                <a:tab pos="2742805" algn="l"/>
                <a:tab pos="3657073" algn="l"/>
                <a:tab pos="4571341" algn="l"/>
                <a:tab pos="5485610" algn="l"/>
                <a:tab pos="6399878" algn="l"/>
                <a:tab pos="7314147" algn="l"/>
                <a:tab pos="8228415" algn="l"/>
                <a:tab pos="9142684" algn="l"/>
                <a:tab pos="10056951" algn="l"/>
              </a:tabLst>
            </a:pPr>
            <a:endParaRPr lang="en-GB" dirty="0"/>
          </a:p>
        </p:txBody>
      </p:sp>
      <p:sp>
        <p:nvSpPr>
          <p:cNvPr id="7" name="TextBox 6"/>
          <p:cNvSpPr txBox="1"/>
          <p:nvPr/>
        </p:nvSpPr>
        <p:spPr>
          <a:xfrm>
            <a:off x="693889" y="1098230"/>
            <a:ext cx="7991325" cy="5015592"/>
          </a:xfrm>
          <a:prstGeom prst="rect">
            <a:avLst/>
          </a:prstGeom>
          <a:noFill/>
        </p:spPr>
        <p:txBody>
          <a:bodyPr wrap="square" lIns="91426" tIns="45714" rIns="91426" bIns="45714" rtlCol="0">
            <a:spAutoFit/>
          </a:bodyPr>
          <a:lstStyle/>
          <a:p>
            <a:pPr marL="342851" indent="-342851">
              <a:buFont typeface="Arial" panose="020B0604020202020204" pitchFamily="34" charset="0"/>
              <a:buChar char="•"/>
            </a:pPr>
            <a:endParaRPr lang="en-US" sz="2000" dirty="0" smtClean="0">
              <a:solidFill>
                <a:srgbClr val="1D388D"/>
              </a:solidFill>
              <a:latin typeface="Arial" panose="020B0604020202020204" pitchFamily="34" charset="0"/>
              <a:cs typeface="Arial" panose="020B0604020202020204" pitchFamily="34" charset="0"/>
            </a:endParaRPr>
          </a:p>
          <a:p>
            <a:pPr marL="342851" indent="-342851">
              <a:buFont typeface="Arial" panose="020B0604020202020204" pitchFamily="34" charset="0"/>
              <a:buChar char="•"/>
            </a:pPr>
            <a:r>
              <a:rPr lang="en-US" sz="2000" dirty="0" smtClean="0">
                <a:solidFill>
                  <a:srgbClr val="1D388D"/>
                </a:solidFill>
                <a:latin typeface="+mn-lt"/>
                <a:cs typeface="Arial" panose="020B0604020202020204" pitchFamily="34" charset="0"/>
              </a:rPr>
              <a:t>2 </a:t>
            </a:r>
            <a:r>
              <a:rPr lang="en-US" sz="2000" dirty="0">
                <a:solidFill>
                  <a:srgbClr val="1D388D"/>
                </a:solidFill>
                <a:latin typeface="+mn-lt"/>
                <a:cs typeface="Arial" panose="020B0604020202020204" pitchFamily="34" charset="0"/>
              </a:rPr>
              <a:t>Special schools </a:t>
            </a:r>
          </a:p>
          <a:p>
            <a:pPr marL="342851" indent="-342851">
              <a:buFont typeface="Arial" panose="020B0604020202020204" pitchFamily="34" charset="0"/>
              <a:buChar char="•"/>
            </a:pPr>
            <a:r>
              <a:rPr lang="en-US" sz="2000" dirty="0" smtClean="0">
                <a:solidFill>
                  <a:srgbClr val="1D388D"/>
                </a:solidFill>
                <a:latin typeface="+mn-lt"/>
                <a:cs typeface="Arial" panose="020B0604020202020204" pitchFamily="34" charset="0"/>
              </a:rPr>
              <a:t>1 Home and Hospital school</a:t>
            </a:r>
          </a:p>
          <a:p>
            <a:pPr marL="342851" indent="-342851">
              <a:buFont typeface="Arial" panose="020B0604020202020204" pitchFamily="34" charset="0"/>
              <a:buChar char="•"/>
            </a:pPr>
            <a:r>
              <a:rPr lang="en-US" sz="2000" dirty="0" smtClean="0">
                <a:solidFill>
                  <a:srgbClr val="1D388D"/>
                </a:solidFill>
                <a:latin typeface="+mn-lt"/>
                <a:cs typeface="Arial" panose="020B0604020202020204" pitchFamily="34" charset="0"/>
              </a:rPr>
              <a:t>1 PRU</a:t>
            </a:r>
            <a:endParaRPr lang="en-US" sz="2000" dirty="0">
              <a:solidFill>
                <a:srgbClr val="1D388D"/>
              </a:solidFill>
              <a:latin typeface="+mn-lt"/>
              <a:cs typeface="Arial" panose="020B0604020202020204" pitchFamily="34" charset="0"/>
            </a:endParaRPr>
          </a:p>
          <a:p>
            <a:pPr marL="342851" indent="-342851">
              <a:buFont typeface="Arial" panose="020B0604020202020204" pitchFamily="34" charset="0"/>
              <a:buChar char="•"/>
            </a:pPr>
            <a:r>
              <a:rPr lang="en-US" sz="2000" dirty="0" smtClean="0">
                <a:solidFill>
                  <a:srgbClr val="1D388D"/>
                </a:solidFill>
                <a:latin typeface="+mn-lt"/>
                <a:cs typeface="Arial" panose="020B0604020202020204" pitchFamily="34" charset="0"/>
              </a:rPr>
              <a:t>35 </a:t>
            </a:r>
            <a:r>
              <a:rPr lang="en-US" sz="2000" dirty="0">
                <a:solidFill>
                  <a:srgbClr val="1D388D"/>
                </a:solidFill>
                <a:latin typeface="+mn-lt"/>
                <a:cs typeface="Arial" panose="020B0604020202020204" pitchFamily="34" charset="0"/>
              </a:rPr>
              <a:t>Mainstream primary and secondary </a:t>
            </a:r>
            <a:endParaRPr lang="en-US" sz="2000" dirty="0" smtClean="0">
              <a:solidFill>
                <a:srgbClr val="1D388D"/>
              </a:solidFill>
              <a:latin typeface="+mn-lt"/>
              <a:cs typeface="Arial" panose="020B0604020202020204" pitchFamily="34" charset="0"/>
            </a:endParaRPr>
          </a:p>
          <a:p>
            <a:pPr marL="342851" indent="-342851">
              <a:buFont typeface="Arial" panose="020B0604020202020204" pitchFamily="34" charset="0"/>
              <a:buChar char="•"/>
            </a:pPr>
            <a:r>
              <a:rPr lang="en-US" sz="2000" dirty="0" smtClean="0">
                <a:solidFill>
                  <a:srgbClr val="1D388D"/>
                </a:solidFill>
                <a:latin typeface="+mn-lt"/>
                <a:cs typeface="Arial" panose="020B0604020202020204" pitchFamily="34" charset="0"/>
              </a:rPr>
              <a:t>7 Additionally Resource Bases (ARPS)</a:t>
            </a:r>
            <a:endParaRPr lang="en-US" sz="2000" dirty="0">
              <a:solidFill>
                <a:srgbClr val="1D388D"/>
              </a:solidFill>
              <a:latin typeface="+mn-lt"/>
              <a:cs typeface="Arial" panose="020B0604020202020204" pitchFamily="34" charset="0"/>
            </a:endParaRPr>
          </a:p>
          <a:p>
            <a:pPr marL="342851" indent="-342851">
              <a:buFont typeface="Arial" panose="020B0604020202020204" pitchFamily="34" charset="0"/>
              <a:buChar char="•"/>
            </a:pPr>
            <a:r>
              <a:rPr lang="en-US" sz="2000" dirty="0" smtClean="0">
                <a:solidFill>
                  <a:srgbClr val="1D388D"/>
                </a:solidFill>
                <a:latin typeface="+mn-lt"/>
                <a:cs typeface="Arial" panose="020B0604020202020204" pitchFamily="34" charset="0"/>
              </a:rPr>
              <a:t>5 </a:t>
            </a:r>
            <a:r>
              <a:rPr lang="en-US" sz="2000" dirty="0">
                <a:solidFill>
                  <a:srgbClr val="1D388D"/>
                </a:solidFill>
                <a:latin typeface="+mn-lt"/>
                <a:cs typeface="Arial" panose="020B0604020202020204" pitchFamily="34" charset="0"/>
              </a:rPr>
              <a:t>FE </a:t>
            </a:r>
            <a:r>
              <a:rPr lang="en-US" sz="2000" dirty="0" smtClean="0">
                <a:solidFill>
                  <a:srgbClr val="1D388D"/>
                </a:solidFill>
                <a:latin typeface="+mn-lt"/>
                <a:cs typeface="Arial" panose="020B0604020202020204" pitchFamily="34" charset="0"/>
              </a:rPr>
              <a:t>providers  (two FE, one sixth form, one school sixth form)</a:t>
            </a:r>
          </a:p>
          <a:p>
            <a:pPr marL="342851" indent="-342851">
              <a:buFont typeface="Arial" panose="020B0604020202020204" pitchFamily="34" charset="0"/>
              <a:buChar char="•"/>
            </a:pPr>
            <a:r>
              <a:rPr lang="en-US" sz="2000" dirty="0" smtClean="0">
                <a:solidFill>
                  <a:srgbClr val="1D388D"/>
                </a:solidFill>
                <a:latin typeface="+mn-lt"/>
                <a:cs typeface="Arial" panose="020B0604020202020204" pitchFamily="34" charset="0"/>
              </a:rPr>
              <a:t>2 Independent Specialists Provisions, 1 11-16 day school, 1 19-24 day school</a:t>
            </a:r>
            <a:endParaRPr lang="en-US" sz="2000" dirty="0">
              <a:solidFill>
                <a:srgbClr val="1D388D"/>
              </a:solidFill>
              <a:latin typeface="+mn-lt"/>
              <a:cs typeface="Arial" panose="020B0604020202020204" pitchFamily="34" charset="0"/>
            </a:endParaRPr>
          </a:p>
          <a:p>
            <a:pPr marL="342851" indent="-342851">
              <a:buFont typeface="Arial" panose="020B0604020202020204" pitchFamily="34" charset="0"/>
              <a:buChar char="•"/>
            </a:pPr>
            <a:r>
              <a:rPr lang="en-US" sz="2000" dirty="0" smtClean="0">
                <a:solidFill>
                  <a:srgbClr val="1D388D"/>
                </a:solidFill>
                <a:latin typeface="+mn-lt"/>
                <a:cs typeface="Arial" panose="020B0604020202020204" pitchFamily="34" charset="0"/>
              </a:rPr>
              <a:t>45 </a:t>
            </a:r>
            <a:r>
              <a:rPr lang="en-US" sz="2000" dirty="0">
                <a:solidFill>
                  <a:srgbClr val="1D388D"/>
                </a:solidFill>
                <a:latin typeface="+mn-lt"/>
                <a:cs typeface="Arial" panose="020B0604020202020204" pitchFamily="34" charset="0"/>
              </a:rPr>
              <a:t>Elective home educated (EHE) </a:t>
            </a:r>
            <a:r>
              <a:rPr lang="en-US" sz="2000" dirty="0" smtClean="0">
                <a:solidFill>
                  <a:srgbClr val="1D388D"/>
                </a:solidFill>
                <a:latin typeface="+mn-lt"/>
                <a:cs typeface="Arial" panose="020B0604020202020204" pitchFamily="34" charset="0"/>
              </a:rPr>
              <a:t>pupils</a:t>
            </a:r>
          </a:p>
          <a:p>
            <a:pPr marL="342851" indent="-342851">
              <a:buFont typeface="Arial" panose="020B0604020202020204" pitchFamily="34" charset="0"/>
              <a:buChar char="•"/>
            </a:pPr>
            <a:r>
              <a:rPr lang="en-GB" sz="2000" dirty="0" smtClean="0">
                <a:solidFill>
                  <a:srgbClr val="1D388D"/>
                </a:solidFill>
                <a:latin typeface="+mn-lt"/>
                <a:cs typeface="Arial" panose="020B0604020202020204" pitchFamily="34" charset="0"/>
              </a:rPr>
              <a:t>3 Children’s homes (2 LA, 1 Private)</a:t>
            </a:r>
          </a:p>
          <a:p>
            <a:pPr marL="342851" indent="-342851">
              <a:buFont typeface="Arial" panose="020B0604020202020204" pitchFamily="34" charset="0"/>
              <a:buChar char="•"/>
            </a:pPr>
            <a:r>
              <a:rPr lang="en-GB" sz="2000" dirty="0" smtClean="0">
                <a:solidFill>
                  <a:srgbClr val="1D388D"/>
                </a:solidFill>
                <a:latin typeface="+mn-lt"/>
                <a:cs typeface="Arial" panose="020B0604020202020204" pitchFamily="34" charset="0"/>
              </a:rPr>
              <a:t>2 Respite Care Provision for young people with SEND (1 LA, 1 Private)</a:t>
            </a:r>
          </a:p>
          <a:p>
            <a:pPr marL="342851" indent="-342851">
              <a:buFont typeface="Arial" panose="020B0604020202020204" pitchFamily="34" charset="0"/>
              <a:buChar char="•"/>
            </a:pPr>
            <a:endParaRPr lang="en-GB" sz="2400" dirty="0" smtClean="0">
              <a:solidFill>
                <a:schemeClr val="tx1"/>
              </a:solidFill>
              <a:latin typeface="Arial" panose="020B0604020202020204" pitchFamily="34" charset="0"/>
              <a:cs typeface="Arial" panose="020B0604020202020204" pitchFamily="34" charset="0"/>
            </a:endParaRPr>
          </a:p>
          <a:p>
            <a:pPr marL="342851" indent="-342851"/>
            <a:endParaRPr lang="en-GB" sz="2400" dirty="0" smtClean="0">
              <a:solidFill>
                <a:schemeClr val="tx1"/>
              </a:solidFill>
              <a:latin typeface="Arial" panose="020B0604020202020204" pitchFamily="34" charset="0"/>
              <a:cs typeface="Arial" panose="020B0604020202020204" pitchFamily="34" charset="0"/>
            </a:endParaRPr>
          </a:p>
          <a:p>
            <a:pPr marL="342851" indent="-342851">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13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1" y="953538"/>
            <a:ext cx="7992120" cy="4321175"/>
          </a:xfrm>
          <a:prstGeom prst="rect">
            <a:avLst/>
          </a:prstGeom>
          <a:noFill/>
          <a:ln w="9525">
            <a:noFill/>
            <a:round/>
            <a:headEnd/>
            <a:tailEnd/>
          </a:ln>
        </p:spPr>
        <p:txBody>
          <a:bodyPr vert="horz" wrap="square" lIns="89987" tIns="46794" rIns="89987" bIns="46794" numCol="1" anchor="t" anchorCtr="0" compatLnSpc="1">
            <a:prstTxWarp prst="textNoShape">
              <a:avLst/>
            </a:prstTxWarp>
          </a:bodyPr>
          <a:lstStyle>
            <a:lvl1pPr marL="341313" indent="-341313"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ea typeface="+mn-ea"/>
                <a:cs typeface="+mn-cs"/>
              </a:defRPr>
            </a:lvl1pPr>
            <a:lvl2pPr marL="741363" indent="-284163"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2pPr>
            <a:lvl3pPr marL="11430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defRPr>
            </a:lvl3pPr>
            <a:lvl4pPr marL="16002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4pPr>
            <a:lvl5pPr marL="20574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5pPr>
            <a:lvl6pPr marL="25146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6pPr>
            <a:lvl7pPr marL="29718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7pPr>
            <a:lvl8pPr marL="34290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8pPr>
            <a:lvl9pPr marL="38862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9pPr>
          </a:lstStyle>
          <a:p>
            <a:pPr eaLnBrk="1" hangingPunct="1">
              <a:lnSpc>
                <a:spcPct val="100000"/>
              </a:lnSpc>
              <a:buNone/>
              <a:tabLst>
                <a:tab pos="911094" algn="l"/>
                <a:tab pos="1825362" algn="l"/>
                <a:tab pos="2739631" algn="l"/>
                <a:tab pos="3653899" algn="l"/>
                <a:tab pos="4568167" algn="l"/>
                <a:tab pos="5482435" algn="l"/>
                <a:tab pos="6396704" algn="l"/>
                <a:tab pos="7310972" algn="l"/>
                <a:tab pos="8225241" algn="l"/>
                <a:tab pos="9139509" algn="l"/>
                <a:tab pos="10053778" algn="l"/>
              </a:tabLst>
            </a:pPr>
            <a:endParaRPr lang="en-GB" dirty="0"/>
          </a:p>
        </p:txBody>
      </p:sp>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Hartlepool Local </a:t>
            </a:r>
            <a:r>
              <a:rPr lang="en-GB" dirty="0" smtClean="0">
                <a:latin typeface="Arial" panose="020B0604020202020204" pitchFamily="34" charset="0"/>
                <a:cs typeface="Arial" panose="020B0604020202020204" pitchFamily="34" charset="0"/>
              </a:rPr>
              <a:t>Landscape</a:t>
            </a:r>
            <a:endParaRPr lang="en-US" dirty="0"/>
          </a:p>
        </p:txBody>
      </p:sp>
      <p:sp>
        <p:nvSpPr>
          <p:cNvPr id="6" name="TextBox 5"/>
          <p:cNvSpPr txBox="1"/>
          <p:nvPr/>
        </p:nvSpPr>
        <p:spPr>
          <a:xfrm>
            <a:off x="468314" y="1412777"/>
            <a:ext cx="8280150" cy="951017"/>
          </a:xfrm>
          <a:prstGeom prst="rect">
            <a:avLst/>
          </a:prstGeom>
          <a:noFill/>
        </p:spPr>
        <p:txBody>
          <a:bodyPr wrap="square" lIns="91426" tIns="45714" rIns="91426" bIns="45714" rtlCol="0">
            <a:spAutoFit/>
          </a:bodyPr>
          <a:lstStyle/>
          <a:p>
            <a:pPr marL="799985" lvl="1" indent="-342851">
              <a:buFont typeface="Arial" pitchFamily="34" charset="0"/>
              <a:buChar char="•"/>
            </a:pPr>
            <a:endParaRPr lang="en-GB" sz="2000" dirty="0" smtClean="0">
              <a:solidFill>
                <a:schemeClr val="tx1"/>
              </a:solidFill>
              <a:latin typeface="Arial" panose="020B0604020202020204" pitchFamily="34" charset="0"/>
              <a:cs typeface="Arial" panose="020B0604020202020204" pitchFamily="34" charset="0"/>
            </a:endParaRPr>
          </a:p>
          <a:p>
            <a:pPr marL="799985" lvl="1" indent="-342851">
              <a:buFont typeface="Arial" pitchFamily="34" charset="0"/>
              <a:buChar char="•"/>
            </a:pPr>
            <a:endParaRPr lang="en-GB" sz="2000" dirty="0" smtClean="0">
              <a:solidFill>
                <a:schemeClr val="tx1"/>
              </a:solidFill>
              <a:latin typeface="Arial" panose="020B0604020202020204" pitchFamily="34" charset="0"/>
              <a:cs typeface="Arial" panose="020B0604020202020204" pitchFamily="34" charset="0"/>
            </a:endParaRPr>
          </a:p>
          <a:p>
            <a:pPr marL="799985" lvl="1" indent="-342851"/>
            <a:endParaRPr lang="en-GB" sz="2000" dirty="0" smtClean="0">
              <a:solidFill>
                <a:schemeClr val="tx1"/>
              </a:solidFill>
              <a:latin typeface="Arial" panose="020B0604020202020204" pitchFamily="34" charset="0"/>
              <a:cs typeface="Arial" panose="020B0604020202020204" pitchFamily="34" charset="0"/>
            </a:endParaRPr>
          </a:p>
        </p:txBody>
      </p:sp>
      <p:sp>
        <p:nvSpPr>
          <p:cNvPr id="3" name="Flowchart: Connector 2"/>
          <p:cNvSpPr/>
          <p:nvPr/>
        </p:nvSpPr>
        <p:spPr bwMode="auto">
          <a:xfrm>
            <a:off x="1475656" y="1412776"/>
            <a:ext cx="6048672" cy="3456384"/>
          </a:xfrm>
          <a:prstGeom prst="flowChartConnector">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600" b="1" i="0" u="none" strike="noStrike" cap="none" normalizeH="0" baseline="0" dirty="0" smtClean="0">
                <a:ln>
                  <a:noFill/>
                </a:ln>
                <a:solidFill>
                  <a:schemeClr val="tx1"/>
                </a:solidFill>
                <a:effectLst/>
                <a:latin typeface="Arial" charset="0"/>
              </a:rPr>
              <a:t>Statutory</a:t>
            </a:r>
            <a:r>
              <a:rPr kumimoji="0" lang="en-GB" sz="1600" b="1" i="0" u="none" strike="noStrike" cap="none" normalizeH="0" dirty="0" smtClean="0">
                <a:ln>
                  <a:noFill/>
                </a:ln>
                <a:solidFill>
                  <a:schemeClr val="tx1"/>
                </a:solidFill>
                <a:effectLst/>
                <a:latin typeface="Arial" charset="0"/>
              </a:rPr>
              <a:t> School Age Population R – Y11, </a:t>
            </a:r>
            <a:r>
              <a:rPr kumimoji="0" lang="en-GB" sz="2000" b="1" i="0" u="none" strike="noStrike" cap="none" normalizeH="0" dirty="0" smtClean="0">
                <a:ln>
                  <a:noFill/>
                </a:ln>
                <a:solidFill>
                  <a:schemeClr val="tx1"/>
                </a:solidFill>
                <a:effectLst/>
                <a:latin typeface="Arial" charset="0"/>
              </a:rPr>
              <a:t>13,606 </a:t>
            </a:r>
            <a:endParaRPr kumimoji="0" lang="en-GB" sz="2000" b="1" i="0" u="none" strike="noStrike" cap="none" normalizeH="0" baseline="0" dirty="0" smtClean="0">
              <a:ln>
                <a:noFill/>
              </a:ln>
              <a:solidFill>
                <a:schemeClr val="tx1"/>
              </a:solidFill>
              <a:effectLst/>
              <a:latin typeface="Arial" charset="0"/>
            </a:endParaRPr>
          </a:p>
        </p:txBody>
      </p:sp>
      <p:sp>
        <p:nvSpPr>
          <p:cNvPr id="5" name="Flowchart: Connector 4"/>
          <p:cNvSpPr/>
          <p:nvPr/>
        </p:nvSpPr>
        <p:spPr bwMode="auto">
          <a:xfrm>
            <a:off x="1691680" y="2506669"/>
            <a:ext cx="2160240" cy="1526941"/>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800" b="1" i="0" u="none" strike="noStrike" cap="none" normalizeH="0" baseline="0" dirty="0" smtClean="0">
                <a:ln>
                  <a:noFill/>
                </a:ln>
                <a:solidFill>
                  <a:schemeClr val="tx1"/>
                </a:solidFill>
                <a:effectLst/>
                <a:latin typeface="Arial" charset="0"/>
              </a:rPr>
              <a:t>School SEN Support</a:t>
            </a:r>
          </a:p>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dirty="0" smtClean="0">
              <a:ln>
                <a:noFill/>
              </a:ln>
              <a:solidFill>
                <a:schemeClr val="tx1"/>
              </a:solidFill>
              <a:effectLst/>
              <a:latin typeface="Arial" charset="0"/>
            </a:endParaRPr>
          </a:p>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lang="en-GB" sz="2000" b="1" dirty="0" smtClean="0">
                <a:solidFill>
                  <a:schemeClr val="tx1"/>
                </a:solidFill>
              </a:rPr>
              <a:t>1958</a:t>
            </a:r>
            <a:endParaRPr kumimoji="0" lang="en-GB" sz="2000" b="1" i="0" u="none" strike="noStrike" cap="none" normalizeH="0" baseline="0" dirty="0" smtClean="0">
              <a:ln>
                <a:noFill/>
              </a:ln>
              <a:solidFill>
                <a:schemeClr val="tx1"/>
              </a:solidFill>
              <a:effectLst/>
            </a:endParaRPr>
          </a:p>
        </p:txBody>
      </p:sp>
      <p:sp>
        <p:nvSpPr>
          <p:cNvPr id="7" name="Flowchart: Connector 6"/>
          <p:cNvSpPr/>
          <p:nvPr/>
        </p:nvSpPr>
        <p:spPr bwMode="auto">
          <a:xfrm>
            <a:off x="4211960" y="2587196"/>
            <a:ext cx="2736304" cy="1945648"/>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800" b="1" i="0" u="none" strike="noStrike" cap="none" normalizeH="0" baseline="0" dirty="0" smtClean="0">
                <a:ln>
                  <a:noFill/>
                </a:ln>
                <a:solidFill>
                  <a:schemeClr val="tx1"/>
                </a:solidFill>
                <a:effectLst/>
              </a:rPr>
              <a:t>Total EHC Plans</a:t>
            </a:r>
          </a:p>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lang="en-GB" sz="2000" b="1" dirty="0" smtClean="0">
                <a:solidFill>
                  <a:schemeClr val="tx1"/>
                </a:solidFill>
              </a:rPr>
              <a:t>400</a:t>
            </a:r>
            <a:endParaRPr kumimoji="0" lang="en-GB" sz="2000" b="1" i="0" u="none" strike="noStrike" cap="none" normalizeH="0" baseline="0" dirty="0" smtClean="0">
              <a:ln>
                <a:noFill/>
              </a:ln>
              <a:solidFill>
                <a:schemeClr val="tx1"/>
              </a:solidFill>
              <a:effectLst/>
            </a:endParaRPr>
          </a:p>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lang="en-GB" sz="900" b="1" dirty="0">
              <a:solidFill>
                <a:schemeClr val="tx1"/>
              </a:solidFill>
            </a:endParaRPr>
          </a:p>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800" b="1" i="0" u="none" strike="noStrike" cap="none" normalizeH="0" baseline="0" dirty="0" smtClean="0">
                <a:ln>
                  <a:noFill/>
                </a:ln>
                <a:solidFill>
                  <a:schemeClr val="tx1"/>
                </a:solidFill>
                <a:effectLst/>
              </a:rPr>
              <a:t>Total number of CLA’s with</a:t>
            </a:r>
            <a:r>
              <a:rPr kumimoji="0" lang="en-GB" sz="1800" b="1" i="0" u="none" strike="noStrike" cap="none" normalizeH="0" dirty="0" smtClean="0">
                <a:ln>
                  <a:noFill/>
                </a:ln>
                <a:solidFill>
                  <a:schemeClr val="tx1"/>
                </a:solidFill>
                <a:effectLst/>
              </a:rPr>
              <a:t> EHC</a:t>
            </a:r>
          </a:p>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2000" b="1" i="0" u="none" strike="noStrike" cap="none" normalizeH="0" baseline="0" dirty="0" smtClean="0">
                <a:ln>
                  <a:noFill/>
                </a:ln>
                <a:solidFill>
                  <a:schemeClr val="tx1"/>
                </a:solidFill>
                <a:effectLst/>
              </a:rPr>
              <a:t>36</a:t>
            </a:r>
          </a:p>
        </p:txBody>
      </p:sp>
      <p:sp>
        <p:nvSpPr>
          <p:cNvPr id="8" name="TextBox 7"/>
          <p:cNvSpPr txBox="1"/>
          <p:nvPr/>
        </p:nvSpPr>
        <p:spPr>
          <a:xfrm>
            <a:off x="457201" y="5167536"/>
            <a:ext cx="2428870" cy="349968"/>
          </a:xfrm>
          <a:prstGeom prst="rect">
            <a:avLst/>
          </a:prstGeom>
          <a:noFill/>
        </p:spPr>
        <p:txBody>
          <a:bodyPr wrap="none" rtlCol="0">
            <a:spAutoFit/>
          </a:bodyPr>
          <a:lstStyle/>
          <a:p>
            <a:r>
              <a:rPr lang="en-GB" dirty="0" smtClean="0">
                <a:solidFill>
                  <a:srgbClr val="1D388D"/>
                </a:solidFill>
              </a:rPr>
              <a:t>January Census 2019</a:t>
            </a:r>
            <a:endParaRPr lang="en-GB" dirty="0">
              <a:solidFill>
                <a:srgbClr val="1D388D"/>
              </a:solidFill>
            </a:endParaRPr>
          </a:p>
        </p:txBody>
      </p:sp>
    </p:spTree>
    <p:extLst>
      <p:ext uri="{BB962C8B-B14F-4D97-AF65-F5344CB8AC3E}">
        <p14:creationId xmlns:p14="http://schemas.microsoft.com/office/powerpoint/2010/main" val="313501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Hartlepool Local Landscape</a:t>
            </a:r>
            <a:endParaRPr lang="en-GB" dirty="0"/>
          </a:p>
        </p:txBody>
      </p:sp>
      <p:sp>
        <p:nvSpPr>
          <p:cNvPr id="3" name="Content Placeholder 2"/>
          <p:cNvSpPr>
            <a:spLocks noGrp="1"/>
          </p:cNvSpPr>
          <p:nvPr>
            <p:ph idx="1"/>
          </p:nvPr>
        </p:nvSpPr>
        <p:spPr>
          <a:xfrm>
            <a:off x="457201" y="981075"/>
            <a:ext cx="8228013" cy="4319587"/>
          </a:xfrm>
        </p:spPr>
        <p:txBody>
          <a:bodyPr/>
          <a:lstStyle/>
          <a:p>
            <a:pPr marL="0" indent="0">
              <a:buNone/>
            </a:pPr>
            <a:r>
              <a:rPr lang="en-GB" sz="1600" dirty="0" smtClean="0"/>
              <a:t>All </a:t>
            </a:r>
            <a:r>
              <a:rPr lang="en-GB" sz="1600" dirty="0"/>
              <a:t>children (</a:t>
            </a:r>
            <a:r>
              <a:rPr lang="en-GB" sz="1600" dirty="0" smtClean="0"/>
              <a:t>0-16) Hartlepool Local </a:t>
            </a:r>
            <a:r>
              <a:rPr lang="en-GB" sz="1600" dirty="0"/>
              <a:t>Authority </a:t>
            </a:r>
            <a:r>
              <a:rPr lang="en-GB" sz="1600" dirty="0" smtClean="0"/>
              <a:t>data.  These </a:t>
            </a:r>
            <a:r>
              <a:rPr lang="en-GB" sz="1600" dirty="0"/>
              <a:t>are for plans only Primary need Description % </a:t>
            </a:r>
            <a:r>
              <a:rPr lang="en-GB" sz="1600" dirty="0" smtClean="0"/>
              <a:t>needs </a:t>
            </a:r>
            <a:r>
              <a:rPr lang="en-GB" sz="1600" dirty="0"/>
              <a:t>for pupils with EHC plans </a:t>
            </a:r>
          </a:p>
          <a:p>
            <a:pPr marL="0" indent="0">
              <a:buNone/>
            </a:pP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08585494"/>
              </p:ext>
            </p:extLst>
          </p:nvPr>
        </p:nvGraphicFramePr>
        <p:xfrm>
          <a:off x="457201" y="1701801"/>
          <a:ext cx="8228013" cy="3598865"/>
        </p:xfrm>
        <a:graphic>
          <a:graphicData uri="http://schemas.openxmlformats.org/drawingml/2006/table">
            <a:tbl>
              <a:tblPr firstRow="1" firstCol="1" bandRow="1">
                <a:tableStyleId>{5C22544A-7EE6-4342-B048-85BDC9FD1C3A}</a:tableStyleId>
              </a:tblPr>
              <a:tblGrid>
                <a:gridCol w="2962671"/>
                <a:gridCol w="5265342"/>
              </a:tblGrid>
              <a:tr h="514124">
                <a:tc>
                  <a:txBody>
                    <a:bodyPr/>
                    <a:lstStyle/>
                    <a:p>
                      <a:pPr>
                        <a:spcAft>
                          <a:spcPts val="0"/>
                        </a:spcAft>
                      </a:pPr>
                      <a:r>
                        <a:rPr lang="en-GB" sz="1800" dirty="0">
                          <a:solidFill>
                            <a:schemeClr val="tx1"/>
                          </a:solidFill>
                          <a:effectLst/>
                        </a:rPr>
                        <a:t>Row Labels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GB" sz="1800" dirty="0">
                          <a:solidFill>
                            <a:schemeClr val="tx1"/>
                          </a:solidFill>
                          <a:effectLst/>
                        </a:rPr>
                        <a:t>Count of </a:t>
                      </a:r>
                      <a:r>
                        <a:rPr lang="en-GB" sz="1800" dirty="0" smtClean="0">
                          <a:solidFill>
                            <a:schemeClr val="tx1"/>
                          </a:solidFill>
                          <a:effectLst/>
                        </a:rPr>
                        <a:t>SEN type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dirty="0">
                          <a:solidFill>
                            <a:schemeClr val="tx1"/>
                          </a:solidFill>
                          <a:effectLst/>
                        </a:rPr>
                        <a:t>ASD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a:effectLst/>
                        </a:rPr>
                        <a:t>27.76%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dirty="0">
                          <a:solidFill>
                            <a:schemeClr val="tx1"/>
                          </a:solidFill>
                          <a:effectLst/>
                        </a:rPr>
                        <a:t>HI</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1.47%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a:solidFill>
                            <a:schemeClr val="tx1"/>
                          </a:solidFill>
                          <a:effectLst/>
                        </a:rPr>
                        <a:t>MLD</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22.36%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dirty="0">
                          <a:solidFill>
                            <a:schemeClr val="tx1"/>
                          </a:solidFill>
                          <a:effectLst/>
                        </a:rPr>
                        <a:t>MSI</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0.49%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a:solidFill>
                            <a:schemeClr val="tx1"/>
                          </a:solidFill>
                          <a:effectLst/>
                        </a:rPr>
                        <a:t>OTH</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2.46%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a:solidFill>
                            <a:schemeClr val="tx1"/>
                          </a:solidFill>
                          <a:effectLst/>
                        </a:rPr>
                        <a:t>PD</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3.44%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a:solidFill>
                            <a:schemeClr val="tx1"/>
                          </a:solidFill>
                          <a:effectLst/>
                        </a:rPr>
                        <a:t>PMLD</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4.67%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a:solidFill>
                            <a:schemeClr val="tx1"/>
                          </a:solidFill>
                          <a:effectLst/>
                        </a:rPr>
                        <a:t>SEMH</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8.11%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a:solidFill>
                            <a:schemeClr val="tx1"/>
                          </a:solidFill>
                          <a:effectLst/>
                        </a:rPr>
                        <a:t>SLCN</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13.27%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a:solidFill>
                            <a:schemeClr val="tx1"/>
                          </a:solidFill>
                          <a:effectLst/>
                        </a:rPr>
                        <a:t>SLD</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12.78%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0431">
                <a:tc>
                  <a:txBody>
                    <a:bodyPr/>
                    <a:lstStyle/>
                    <a:p>
                      <a:pPr>
                        <a:spcAft>
                          <a:spcPts val="0"/>
                        </a:spcAft>
                      </a:pPr>
                      <a:r>
                        <a:rPr lang="en-GB" sz="1800" dirty="0">
                          <a:solidFill>
                            <a:schemeClr val="tx1"/>
                          </a:solidFill>
                          <a:effectLst/>
                        </a:rPr>
                        <a:t>SPLD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800" dirty="0">
                          <a:effectLst/>
                        </a:rPr>
                        <a:t>2.95%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5" name="Rectangle 1"/>
          <p:cNvSpPr>
            <a:spLocks noChangeArrowheads="1"/>
          </p:cNvSpPr>
          <p:nvPr/>
        </p:nvSpPr>
        <p:spPr bwMode="auto">
          <a:xfrm>
            <a:off x="-7991492" y="2111375"/>
            <a:ext cx="35390328" cy="62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7514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Hartlepool Local Landscape</a:t>
            </a:r>
            <a:endParaRPr lang="en-GB" dirty="0"/>
          </a:p>
        </p:txBody>
      </p:sp>
      <p:sp>
        <p:nvSpPr>
          <p:cNvPr id="3" name="Content Placeholder 2"/>
          <p:cNvSpPr>
            <a:spLocks noGrp="1"/>
          </p:cNvSpPr>
          <p:nvPr>
            <p:ph idx="1"/>
          </p:nvPr>
        </p:nvSpPr>
        <p:spPr>
          <a:xfrm>
            <a:off x="457201" y="981075"/>
            <a:ext cx="8228013" cy="4319587"/>
          </a:xfrm>
        </p:spPr>
        <p:txBody>
          <a:bodyPr/>
          <a:lstStyle/>
          <a:p>
            <a:pPr marL="0" indent="0">
              <a:buNone/>
            </a:pPr>
            <a:r>
              <a:rPr lang="en-GB" sz="1600" dirty="0" smtClean="0"/>
              <a:t>All </a:t>
            </a:r>
            <a:r>
              <a:rPr lang="en-GB" sz="1600" dirty="0"/>
              <a:t>children (</a:t>
            </a:r>
            <a:r>
              <a:rPr lang="en-GB" sz="1600" dirty="0" smtClean="0"/>
              <a:t>0-16) Hartlepool Local </a:t>
            </a:r>
            <a:r>
              <a:rPr lang="en-GB" sz="1600" dirty="0"/>
              <a:t>Authority </a:t>
            </a:r>
            <a:r>
              <a:rPr lang="en-GB" sz="1600" dirty="0" smtClean="0"/>
              <a:t>data.  These </a:t>
            </a:r>
            <a:r>
              <a:rPr lang="en-GB" sz="1600" dirty="0"/>
              <a:t>are for plans only </a:t>
            </a:r>
            <a:r>
              <a:rPr lang="en-GB" sz="1600" dirty="0" smtClean="0"/>
              <a:t>Secondary </a:t>
            </a:r>
            <a:r>
              <a:rPr lang="en-GB" sz="1600" dirty="0"/>
              <a:t>need Description % </a:t>
            </a:r>
            <a:r>
              <a:rPr lang="en-GB" sz="1600" dirty="0" smtClean="0"/>
              <a:t>needs </a:t>
            </a:r>
            <a:r>
              <a:rPr lang="en-GB" sz="1600" dirty="0"/>
              <a:t>for pupils </a:t>
            </a:r>
            <a:r>
              <a:rPr lang="en-GB" sz="1600" dirty="0" smtClean="0"/>
              <a:t>with EHC Plans</a:t>
            </a:r>
            <a:endParaRPr lang="en-GB" sz="1600" dirty="0"/>
          </a:p>
          <a:p>
            <a:pPr marL="0" indent="0">
              <a:buNone/>
            </a:pPr>
            <a:endParaRPr lang="en-GB" dirty="0"/>
          </a:p>
          <a:p>
            <a:endParaRPr lang="en-GB" dirty="0"/>
          </a:p>
        </p:txBody>
      </p:sp>
      <p:sp>
        <p:nvSpPr>
          <p:cNvPr id="5" name="Rectangle 1"/>
          <p:cNvSpPr>
            <a:spLocks noChangeArrowheads="1"/>
          </p:cNvSpPr>
          <p:nvPr/>
        </p:nvSpPr>
        <p:spPr bwMode="auto">
          <a:xfrm>
            <a:off x="-7991492" y="2111375"/>
            <a:ext cx="35390328" cy="62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Rectangle 1"/>
          <p:cNvSpPr>
            <a:spLocks noChangeArrowheads="1"/>
          </p:cNvSpPr>
          <p:nvPr/>
        </p:nvSpPr>
        <p:spPr bwMode="auto">
          <a:xfrm>
            <a:off x="-9001476" y="1955945"/>
            <a:ext cx="356860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Arial" panose="020B0604020202020204" pitchFamily="34" charset="0"/>
              </a:rPr>
              <a:t>SEN support</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73179169"/>
              </p:ext>
            </p:extLst>
          </p:nvPr>
        </p:nvGraphicFramePr>
        <p:xfrm>
          <a:off x="683568" y="1701804"/>
          <a:ext cx="7704855" cy="3768368"/>
        </p:xfrm>
        <a:graphic>
          <a:graphicData uri="http://schemas.openxmlformats.org/drawingml/2006/table">
            <a:tbl>
              <a:tblPr firstRow="1" firstCol="1" bandRow="1">
                <a:tableStyleId>{5C22544A-7EE6-4342-B048-85BDC9FD1C3A}</a:tableStyleId>
              </a:tblPr>
              <a:tblGrid>
                <a:gridCol w="2952328"/>
                <a:gridCol w="4752527"/>
              </a:tblGrid>
              <a:tr h="421144">
                <a:tc>
                  <a:txBody>
                    <a:bodyPr/>
                    <a:lstStyle/>
                    <a:p>
                      <a:pPr>
                        <a:spcAft>
                          <a:spcPts val="0"/>
                        </a:spcAft>
                      </a:pPr>
                      <a:r>
                        <a:rPr lang="en-GB" sz="1600" dirty="0">
                          <a:solidFill>
                            <a:schemeClr val="tx1"/>
                          </a:solidFill>
                          <a:effectLst/>
                        </a:rPr>
                        <a:t>Row Labels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GB" sz="1600">
                          <a:solidFill>
                            <a:schemeClr val="tx1"/>
                          </a:solidFill>
                          <a:effectLst/>
                        </a:rPr>
                        <a:t>Count of SENtype</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dirty="0">
                          <a:solidFill>
                            <a:schemeClr val="tx1"/>
                          </a:solidFill>
                          <a:effectLst/>
                        </a:rPr>
                        <a:t>ASD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8.79%</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dirty="0">
                          <a:solidFill>
                            <a:schemeClr val="tx1"/>
                          </a:solidFill>
                          <a:effectLst/>
                        </a:rPr>
                        <a:t>HI</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4.95%</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dirty="0">
                          <a:solidFill>
                            <a:schemeClr val="tx1"/>
                          </a:solidFill>
                          <a:effectLst/>
                        </a:rPr>
                        <a:t>MLD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11.54%</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dirty="0">
                          <a:solidFill>
                            <a:schemeClr val="tx1"/>
                          </a:solidFill>
                          <a:effectLst/>
                        </a:rPr>
                        <a:t>MSI</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1.65%</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dirty="0">
                          <a:solidFill>
                            <a:schemeClr val="tx1"/>
                          </a:solidFill>
                          <a:effectLst/>
                        </a:rPr>
                        <a:t>OTH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2.20%</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dirty="0">
                          <a:solidFill>
                            <a:schemeClr val="tx1"/>
                          </a:solidFill>
                          <a:effectLst/>
                        </a:rPr>
                        <a:t>PD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8.79%</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a:solidFill>
                            <a:schemeClr val="tx1"/>
                          </a:solidFill>
                          <a:effectLst/>
                        </a:rPr>
                        <a:t>PMLD</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0.55%</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dirty="0">
                          <a:solidFill>
                            <a:schemeClr val="tx1"/>
                          </a:solidFill>
                          <a:effectLst/>
                        </a:rPr>
                        <a:t>SEMH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21.98%</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a:solidFill>
                            <a:schemeClr val="tx1"/>
                          </a:solidFill>
                          <a:effectLst/>
                        </a:rPr>
                        <a:t>SLCN</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30.22%</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a:solidFill>
                            <a:schemeClr val="tx1"/>
                          </a:solidFill>
                          <a:effectLst/>
                        </a:rPr>
                        <a:t>SLD</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2.20%</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a:solidFill>
                            <a:schemeClr val="tx1"/>
                          </a:solidFill>
                          <a:effectLst/>
                        </a:rPr>
                        <a:t>SPLD</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4.40%</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9714">
                <a:tc>
                  <a:txBody>
                    <a:bodyPr/>
                    <a:lstStyle/>
                    <a:p>
                      <a:pPr>
                        <a:spcAft>
                          <a:spcPts val="0"/>
                        </a:spcAft>
                      </a:pPr>
                      <a:r>
                        <a:rPr lang="en-GB" sz="1600">
                          <a:solidFill>
                            <a:schemeClr val="tx1"/>
                          </a:solidFill>
                          <a:effectLst/>
                        </a:rPr>
                        <a:t>VI</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2.75%</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21144">
                <a:tc>
                  <a:txBody>
                    <a:bodyPr/>
                    <a:lstStyle/>
                    <a:p>
                      <a:pPr>
                        <a:spcAft>
                          <a:spcPts val="0"/>
                        </a:spcAft>
                      </a:pPr>
                      <a:r>
                        <a:rPr lang="en-GB" sz="1600">
                          <a:solidFill>
                            <a:schemeClr val="tx1"/>
                          </a:solidFill>
                          <a:effectLst/>
                        </a:rPr>
                        <a:t>Grand Total</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100.00%</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6" name="Rectangle 1"/>
          <p:cNvSpPr>
            <a:spLocks noChangeArrowheads="1"/>
          </p:cNvSpPr>
          <p:nvPr/>
        </p:nvSpPr>
        <p:spPr bwMode="auto">
          <a:xfrm>
            <a:off x="-8664814" y="1892562"/>
            <a:ext cx="34676061" cy="57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1215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Hartlepool Local Landscape</a:t>
            </a:r>
            <a:endParaRPr lang="en-GB" dirty="0"/>
          </a:p>
        </p:txBody>
      </p:sp>
      <p:sp>
        <p:nvSpPr>
          <p:cNvPr id="3" name="Content Placeholder 2"/>
          <p:cNvSpPr>
            <a:spLocks noGrp="1"/>
          </p:cNvSpPr>
          <p:nvPr>
            <p:ph idx="1"/>
          </p:nvPr>
        </p:nvSpPr>
        <p:spPr>
          <a:xfrm>
            <a:off x="457201" y="981075"/>
            <a:ext cx="8228013" cy="4319587"/>
          </a:xfrm>
        </p:spPr>
        <p:txBody>
          <a:bodyPr/>
          <a:lstStyle/>
          <a:p>
            <a:pPr marL="0" indent="0">
              <a:buNone/>
            </a:pPr>
            <a:r>
              <a:rPr lang="en-GB" sz="1600" dirty="0" smtClean="0"/>
              <a:t>All </a:t>
            </a:r>
            <a:r>
              <a:rPr lang="en-GB" sz="1600" dirty="0"/>
              <a:t>children (</a:t>
            </a:r>
            <a:r>
              <a:rPr lang="en-GB" sz="1600" dirty="0" smtClean="0"/>
              <a:t>0-16) Hartlepool Local </a:t>
            </a:r>
            <a:r>
              <a:rPr lang="en-GB" sz="1600" dirty="0"/>
              <a:t>Authority </a:t>
            </a:r>
            <a:r>
              <a:rPr lang="en-GB" sz="1600" dirty="0" smtClean="0"/>
              <a:t>data.  These </a:t>
            </a:r>
            <a:r>
              <a:rPr lang="en-GB" sz="1600" dirty="0"/>
              <a:t>are for plans only Primary need Description % </a:t>
            </a:r>
            <a:r>
              <a:rPr lang="en-GB" sz="1600" dirty="0" smtClean="0"/>
              <a:t>needs </a:t>
            </a:r>
            <a:r>
              <a:rPr lang="en-GB" sz="1600" dirty="0"/>
              <a:t>for pupils </a:t>
            </a:r>
            <a:r>
              <a:rPr lang="en-GB" sz="1600" dirty="0" smtClean="0"/>
              <a:t>identified as SEN Support</a:t>
            </a:r>
            <a:endParaRPr lang="en-GB" sz="1600" dirty="0"/>
          </a:p>
          <a:p>
            <a:pPr marL="0" indent="0">
              <a:buNone/>
            </a:pPr>
            <a:endParaRPr lang="en-GB" dirty="0"/>
          </a:p>
          <a:p>
            <a:endParaRPr lang="en-GB" dirty="0"/>
          </a:p>
        </p:txBody>
      </p:sp>
      <p:sp>
        <p:nvSpPr>
          <p:cNvPr id="5" name="Rectangle 1"/>
          <p:cNvSpPr>
            <a:spLocks noChangeArrowheads="1"/>
          </p:cNvSpPr>
          <p:nvPr/>
        </p:nvSpPr>
        <p:spPr bwMode="auto">
          <a:xfrm>
            <a:off x="-7991492" y="2111375"/>
            <a:ext cx="35390328" cy="62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458998088"/>
              </p:ext>
            </p:extLst>
          </p:nvPr>
        </p:nvGraphicFramePr>
        <p:xfrm>
          <a:off x="683568" y="1556792"/>
          <a:ext cx="7488832" cy="3867590"/>
        </p:xfrm>
        <a:graphic>
          <a:graphicData uri="http://schemas.openxmlformats.org/drawingml/2006/table">
            <a:tbl>
              <a:tblPr firstRow="1" firstCol="1" bandRow="1">
                <a:tableStyleId>{5C22544A-7EE6-4342-B048-85BDC9FD1C3A}</a:tableStyleId>
              </a:tblPr>
              <a:tblGrid>
                <a:gridCol w="3096344"/>
                <a:gridCol w="4392488"/>
              </a:tblGrid>
              <a:tr h="348835">
                <a:tc>
                  <a:txBody>
                    <a:bodyPr/>
                    <a:lstStyle/>
                    <a:p>
                      <a:pPr>
                        <a:spcAft>
                          <a:spcPts val="0"/>
                        </a:spcAft>
                      </a:pPr>
                      <a:r>
                        <a:rPr lang="en-GB" sz="1600" dirty="0">
                          <a:solidFill>
                            <a:schemeClr val="tx1"/>
                          </a:solidFill>
                          <a:effectLst/>
                        </a:rPr>
                        <a:t>Row Labels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GB" sz="1600" dirty="0">
                          <a:solidFill>
                            <a:schemeClr val="tx1"/>
                          </a:solidFill>
                          <a:effectLst/>
                        </a:rPr>
                        <a:t>Count of </a:t>
                      </a:r>
                      <a:r>
                        <a:rPr lang="en-GB" sz="1600" dirty="0" err="1">
                          <a:solidFill>
                            <a:schemeClr val="tx1"/>
                          </a:solidFill>
                          <a:effectLst/>
                        </a:rPr>
                        <a:t>SENtype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ASD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5.19%</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HI</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1.71%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MLD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effectLst/>
                        </a:rPr>
                        <a:t>23.47%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MSI</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0.64%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NSA</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3.04%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OTH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2.79%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PD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4.02%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PMLD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0.10%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SEMH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16.07%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SLCN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27.05%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SLD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0.73%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SPLD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14.21%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3287">
                <a:tc>
                  <a:txBody>
                    <a:bodyPr/>
                    <a:lstStyle/>
                    <a:p>
                      <a:pPr>
                        <a:spcAft>
                          <a:spcPts val="0"/>
                        </a:spcAft>
                      </a:pPr>
                      <a:r>
                        <a:rPr lang="en-GB" sz="1600" dirty="0">
                          <a:solidFill>
                            <a:schemeClr val="tx1"/>
                          </a:solidFill>
                          <a:effectLst/>
                        </a:rPr>
                        <a:t>VI</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0.98%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8835">
                <a:tc>
                  <a:txBody>
                    <a:bodyPr/>
                    <a:lstStyle/>
                    <a:p>
                      <a:pPr>
                        <a:spcAft>
                          <a:spcPts val="0"/>
                        </a:spcAft>
                      </a:pPr>
                      <a:r>
                        <a:rPr lang="en-GB" sz="1600" dirty="0">
                          <a:solidFill>
                            <a:schemeClr val="tx1"/>
                          </a:solidFill>
                          <a:effectLst/>
                        </a:rPr>
                        <a:t>Grand Total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effectLst/>
                        </a:rPr>
                        <a:t>100.00%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7" name="Rectangle 1"/>
          <p:cNvSpPr>
            <a:spLocks noChangeArrowheads="1"/>
          </p:cNvSpPr>
          <p:nvPr/>
        </p:nvSpPr>
        <p:spPr bwMode="auto">
          <a:xfrm>
            <a:off x="-9001476" y="1955945"/>
            <a:ext cx="356860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Arial" panose="020B0604020202020204" pitchFamily="34" charset="0"/>
              </a:rPr>
              <a:t>SEN support</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888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Hartlepool Local Landscape</a:t>
            </a:r>
            <a:endParaRPr lang="en-GB" dirty="0"/>
          </a:p>
        </p:txBody>
      </p:sp>
      <p:sp>
        <p:nvSpPr>
          <p:cNvPr id="3" name="Content Placeholder 2"/>
          <p:cNvSpPr>
            <a:spLocks noGrp="1"/>
          </p:cNvSpPr>
          <p:nvPr>
            <p:ph idx="1"/>
          </p:nvPr>
        </p:nvSpPr>
        <p:spPr>
          <a:xfrm>
            <a:off x="313977" y="981075"/>
            <a:ext cx="8228013" cy="4319587"/>
          </a:xfrm>
        </p:spPr>
        <p:txBody>
          <a:bodyPr/>
          <a:lstStyle/>
          <a:p>
            <a:pPr marL="0" indent="0">
              <a:buNone/>
            </a:pPr>
            <a:r>
              <a:rPr lang="en-GB" sz="1600" dirty="0" smtClean="0"/>
              <a:t>All </a:t>
            </a:r>
            <a:r>
              <a:rPr lang="en-GB" sz="1600" dirty="0"/>
              <a:t>children (</a:t>
            </a:r>
            <a:r>
              <a:rPr lang="en-GB" sz="1600" dirty="0" smtClean="0"/>
              <a:t>0-16) Hartlepool Local </a:t>
            </a:r>
            <a:r>
              <a:rPr lang="en-GB" sz="1600" dirty="0"/>
              <a:t>Authority </a:t>
            </a:r>
            <a:r>
              <a:rPr lang="en-GB" sz="1600" dirty="0" smtClean="0"/>
              <a:t>data.  These </a:t>
            </a:r>
            <a:r>
              <a:rPr lang="en-GB" sz="1600" dirty="0"/>
              <a:t>are for plans only </a:t>
            </a:r>
            <a:r>
              <a:rPr lang="en-GB" sz="1600" dirty="0" smtClean="0"/>
              <a:t>Secondary </a:t>
            </a:r>
            <a:r>
              <a:rPr lang="en-GB" sz="1600" dirty="0"/>
              <a:t>need Description % </a:t>
            </a:r>
            <a:r>
              <a:rPr lang="en-GB" sz="1600" dirty="0" smtClean="0"/>
              <a:t>needs </a:t>
            </a:r>
            <a:r>
              <a:rPr lang="en-GB" sz="1600" dirty="0"/>
              <a:t>for pupils </a:t>
            </a:r>
            <a:r>
              <a:rPr lang="en-GB" sz="1600" dirty="0" smtClean="0"/>
              <a:t>identified as SEN Support</a:t>
            </a:r>
            <a:endParaRPr lang="en-GB" sz="1600" dirty="0"/>
          </a:p>
          <a:p>
            <a:pPr marL="0" indent="0">
              <a:buNone/>
            </a:pPr>
            <a:endParaRPr lang="en-GB" dirty="0"/>
          </a:p>
          <a:p>
            <a:endParaRPr lang="en-GB" dirty="0"/>
          </a:p>
        </p:txBody>
      </p:sp>
      <p:sp>
        <p:nvSpPr>
          <p:cNvPr id="5" name="Rectangle 1"/>
          <p:cNvSpPr>
            <a:spLocks noChangeArrowheads="1"/>
          </p:cNvSpPr>
          <p:nvPr/>
        </p:nvSpPr>
        <p:spPr bwMode="auto">
          <a:xfrm>
            <a:off x="-7991492" y="2111375"/>
            <a:ext cx="35390328" cy="62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Rectangle 1"/>
          <p:cNvSpPr>
            <a:spLocks noChangeArrowheads="1"/>
          </p:cNvSpPr>
          <p:nvPr/>
        </p:nvSpPr>
        <p:spPr bwMode="auto">
          <a:xfrm>
            <a:off x="-9001476" y="1955945"/>
            <a:ext cx="356860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Arial" panose="020B0604020202020204" pitchFamily="34" charset="0"/>
              </a:rPr>
              <a:t>SEN support</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52803146"/>
              </p:ext>
            </p:extLst>
          </p:nvPr>
        </p:nvGraphicFramePr>
        <p:xfrm>
          <a:off x="313977" y="1701799"/>
          <a:ext cx="8002439" cy="3528086"/>
        </p:xfrm>
        <a:graphic>
          <a:graphicData uri="http://schemas.openxmlformats.org/drawingml/2006/table">
            <a:tbl>
              <a:tblPr firstRow="1" firstCol="1" bandRow="1">
                <a:tableStyleId>{5C22544A-7EE6-4342-B048-85BDC9FD1C3A}</a:tableStyleId>
              </a:tblPr>
              <a:tblGrid>
                <a:gridCol w="3533545"/>
                <a:gridCol w="4468894"/>
              </a:tblGrid>
              <a:tr h="422923">
                <a:tc>
                  <a:txBody>
                    <a:bodyPr/>
                    <a:lstStyle/>
                    <a:p>
                      <a:pPr>
                        <a:spcAft>
                          <a:spcPts val="0"/>
                        </a:spcAft>
                      </a:pPr>
                      <a:r>
                        <a:rPr lang="en-GB" sz="1600" dirty="0">
                          <a:solidFill>
                            <a:schemeClr val="tx1"/>
                          </a:solidFill>
                          <a:effectLst/>
                        </a:rPr>
                        <a:t>Row Labels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GB" sz="1600">
                          <a:solidFill>
                            <a:schemeClr val="tx1"/>
                          </a:solidFill>
                          <a:effectLst/>
                        </a:rPr>
                        <a:t>Count of SENtype</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dirty="0">
                          <a:solidFill>
                            <a:schemeClr val="tx1"/>
                          </a:solidFill>
                          <a:effectLst/>
                        </a:rPr>
                        <a:t>ASD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6.72%</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a:solidFill>
                            <a:schemeClr val="tx1"/>
                          </a:solidFill>
                          <a:effectLst/>
                        </a:rPr>
                        <a:t>HI</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1.61%</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dirty="0">
                          <a:solidFill>
                            <a:schemeClr val="tx1"/>
                          </a:solidFill>
                          <a:effectLst/>
                        </a:rPr>
                        <a:t>MLD</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20.43%</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dirty="0">
                          <a:solidFill>
                            <a:schemeClr val="tx1"/>
                          </a:solidFill>
                          <a:effectLst/>
                        </a:rPr>
                        <a:t>MSI</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2.96%</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dirty="0">
                          <a:solidFill>
                            <a:schemeClr val="tx1"/>
                          </a:solidFill>
                          <a:effectLst/>
                        </a:rPr>
                        <a:t>NSA</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2.96%</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dirty="0">
                          <a:solidFill>
                            <a:schemeClr val="tx1"/>
                          </a:solidFill>
                          <a:effectLst/>
                        </a:rPr>
                        <a:t>OTH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a:solidFill>
                            <a:schemeClr val="tx1"/>
                          </a:solidFill>
                          <a:effectLst/>
                        </a:rPr>
                        <a:t>5.91%</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a:solidFill>
                            <a:schemeClr val="tx1"/>
                          </a:solidFill>
                          <a:effectLst/>
                        </a:rPr>
                        <a:t>PD</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3.49%</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a:solidFill>
                            <a:schemeClr val="tx1"/>
                          </a:solidFill>
                          <a:effectLst/>
                        </a:rPr>
                        <a:t>SEMH</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17.74%</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a:solidFill>
                            <a:schemeClr val="tx1"/>
                          </a:solidFill>
                          <a:effectLst/>
                        </a:rPr>
                        <a:t>SLCN</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20.43%</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a:solidFill>
                            <a:schemeClr val="tx1"/>
                          </a:solidFill>
                          <a:effectLst/>
                        </a:rPr>
                        <a:t>SPLD</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16.13%</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0685">
                <a:tc>
                  <a:txBody>
                    <a:bodyPr/>
                    <a:lstStyle/>
                    <a:p>
                      <a:pPr>
                        <a:spcAft>
                          <a:spcPts val="0"/>
                        </a:spcAft>
                      </a:pPr>
                      <a:r>
                        <a:rPr lang="en-GB" sz="1600">
                          <a:solidFill>
                            <a:schemeClr val="tx1"/>
                          </a:solidFill>
                          <a:effectLst/>
                        </a:rPr>
                        <a:t>VI</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1.61%</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22923">
                <a:tc>
                  <a:txBody>
                    <a:bodyPr/>
                    <a:lstStyle/>
                    <a:p>
                      <a:pPr>
                        <a:spcAft>
                          <a:spcPts val="0"/>
                        </a:spcAft>
                      </a:pPr>
                      <a:r>
                        <a:rPr lang="en-GB" sz="1600">
                          <a:solidFill>
                            <a:schemeClr val="tx1"/>
                          </a:solidFill>
                          <a:effectLst/>
                        </a:rPr>
                        <a:t>Grand Total</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GB" sz="1600" dirty="0">
                          <a:solidFill>
                            <a:schemeClr val="tx1"/>
                          </a:solidFill>
                          <a:effectLst/>
                        </a:rPr>
                        <a:t>100.00%</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23061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Hartlepool Local Landscape</a:t>
            </a:r>
            <a:endParaRPr lang="en-GB" dirty="0"/>
          </a:p>
        </p:txBody>
      </p:sp>
      <p:sp>
        <p:nvSpPr>
          <p:cNvPr id="3" name="Content Placeholder 2"/>
          <p:cNvSpPr>
            <a:spLocks noGrp="1"/>
          </p:cNvSpPr>
          <p:nvPr>
            <p:ph idx="1"/>
          </p:nvPr>
        </p:nvSpPr>
        <p:spPr/>
        <p:txBody>
          <a:bodyPr/>
          <a:lstStyle/>
          <a:p>
            <a:pPr marL="0" indent="0">
              <a:buNone/>
            </a:pPr>
            <a:r>
              <a:rPr lang="en-GB" b="0" dirty="0" smtClean="0">
                <a:solidFill>
                  <a:srgbClr val="1D388D"/>
                </a:solidFill>
              </a:rPr>
              <a:t>Number of placements in specialist provision in Hartlepool;</a:t>
            </a:r>
          </a:p>
          <a:p>
            <a:pPr marL="0" indent="0">
              <a:buNone/>
            </a:pPr>
            <a:endParaRPr lang="en-GB" b="0" dirty="0" smtClean="0">
              <a:solidFill>
                <a:srgbClr val="1D388D"/>
              </a:solidFill>
            </a:endParaRPr>
          </a:p>
          <a:p>
            <a:r>
              <a:rPr lang="en-GB" b="0" dirty="0" smtClean="0">
                <a:solidFill>
                  <a:srgbClr val="1D388D"/>
                </a:solidFill>
              </a:rPr>
              <a:t>90 young people in ARPs</a:t>
            </a:r>
          </a:p>
          <a:p>
            <a:r>
              <a:rPr lang="en-GB" b="0" dirty="0" smtClean="0">
                <a:solidFill>
                  <a:srgbClr val="1D388D"/>
                </a:solidFill>
              </a:rPr>
              <a:t>80 young people in primary special school</a:t>
            </a:r>
          </a:p>
          <a:p>
            <a:r>
              <a:rPr lang="en-GB" b="0" dirty="0" smtClean="0">
                <a:solidFill>
                  <a:srgbClr val="1D388D"/>
                </a:solidFill>
              </a:rPr>
              <a:t>151 young people in secondary and post 16 special school </a:t>
            </a:r>
          </a:p>
          <a:p>
            <a:r>
              <a:rPr lang="en-GB" b="0" dirty="0" smtClean="0">
                <a:solidFill>
                  <a:srgbClr val="1D388D"/>
                </a:solidFill>
              </a:rPr>
              <a:t>28 young people in post 19 special school (ISP)</a:t>
            </a:r>
          </a:p>
          <a:p>
            <a:endParaRPr lang="en-GB" b="0" dirty="0" smtClean="0">
              <a:solidFill>
                <a:srgbClr val="1D388D"/>
              </a:solidFill>
            </a:endParaRPr>
          </a:p>
          <a:p>
            <a:pPr marL="0" indent="0">
              <a:buNone/>
            </a:pPr>
            <a:r>
              <a:rPr lang="en-GB" b="0" dirty="0">
                <a:solidFill>
                  <a:srgbClr val="1D388D"/>
                </a:solidFill>
              </a:rPr>
              <a:t>Number of placements in specialist provision </a:t>
            </a:r>
            <a:r>
              <a:rPr lang="en-GB" b="0" dirty="0" smtClean="0">
                <a:solidFill>
                  <a:srgbClr val="1D388D"/>
                </a:solidFill>
              </a:rPr>
              <a:t>in/out of Hartlepool;</a:t>
            </a:r>
          </a:p>
          <a:p>
            <a:r>
              <a:rPr lang="en-GB" b="0" dirty="0" smtClean="0">
                <a:solidFill>
                  <a:srgbClr val="1D388D"/>
                </a:solidFill>
              </a:rPr>
              <a:t>31 young people in SEMH Day placements ISP and OOA</a:t>
            </a:r>
          </a:p>
          <a:p>
            <a:r>
              <a:rPr lang="en-GB" b="0" dirty="0" smtClean="0">
                <a:solidFill>
                  <a:srgbClr val="1D388D"/>
                </a:solidFill>
              </a:rPr>
              <a:t>7 young people in residential school or children’s homes with specialist school provision for SEMH</a:t>
            </a:r>
          </a:p>
          <a:p>
            <a:pPr marL="0" indent="0">
              <a:buNone/>
            </a:pPr>
            <a:endParaRPr lang="en-GB" dirty="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287980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8013" cy="720725"/>
          </a:xfrm>
        </p:spPr>
        <p:txBody>
          <a:bodyPr/>
          <a:lstStyle/>
          <a:p>
            <a:r>
              <a:rPr lang="en-GB" dirty="0" smtClean="0"/>
              <a:t>Proposed Model and Expectations </a:t>
            </a:r>
            <a:endParaRPr lang="en-GB" dirty="0"/>
          </a:p>
        </p:txBody>
      </p:sp>
      <p:grpSp>
        <p:nvGrpSpPr>
          <p:cNvPr id="24" name="Group 23"/>
          <p:cNvGrpSpPr/>
          <p:nvPr/>
        </p:nvGrpSpPr>
        <p:grpSpPr>
          <a:xfrm>
            <a:off x="352436" y="928354"/>
            <a:ext cx="7891973" cy="4537386"/>
            <a:chOff x="496452" y="801103"/>
            <a:chExt cx="7891973" cy="4537386"/>
          </a:xfrm>
        </p:grpSpPr>
        <p:sp>
          <p:nvSpPr>
            <p:cNvPr id="6" name="Flowchart: Connector 5"/>
            <p:cNvSpPr/>
            <p:nvPr/>
          </p:nvSpPr>
          <p:spPr bwMode="auto">
            <a:xfrm>
              <a:off x="3196952" y="2419014"/>
              <a:ext cx="2054871" cy="1621879"/>
            </a:xfrm>
            <a:prstGeom prst="flowChartConnector">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lang="en-GB" sz="2000" b="1" dirty="0" smtClean="0">
                  <a:solidFill>
                    <a:schemeClr val="tx1"/>
                  </a:solidFill>
                  <a:effectLst>
                    <a:outerShdw blurRad="38100" dist="38100" dir="2700000" algn="tl">
                      <a:srgbClr val="000000">
                        <a:alpha val="43137"/>
                      </a:srgbClr>
                    </a:outerShdw>
                  </a:effectLst>
                </a:rPr>
                <a:t>Children </a:t>
              </a:r>
            </a:p>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lang="en-GB" sz="2000" b="1" dirty="0" smtClean="0">
                  <a:solidFill>
                    <a:schemeClr val="tx1"/>
                  </a:solidFill>
                  <a:effectLst>
                    <a:outerShdw blurRad="38100" dist="38100" dir="2700000" algn="tl">
                      <a:srgbClr val="000000">
                        <a:alpha val="43137"/>
                      </a:srgbClr>
                    </a:outerShdw>
                  </a:effectLst>
                </a:rPr>
                <a:t>and Young People </a:t>
              </a:r>
              <a:endParaRPr kumimoji="0" lang="en-GB" sz="2000" b="1" i="0" u="none" strike="noStrike" cap="none" normalizeH="0" baseline="0" dirty="0" smtClean="0">
                <a:ln>
                  <a:noFill/>
                </a:ln>
                <a:solidFill>
                  <a:schemeClr val="tx1"/>
                </a:solidFill>
                <a:effectLst>
                  <a:outerShdw blurRad="38100" dist="38100" dir="2700000" algn="tl">
                    <a:srgbClr val="000000">
                      <a:alpha val="43137"/>
                    </a:srgbClr>
                  </a:outerShdw>
                </a:effectLst>
              </a:endParaRPr>
            </a:p>
          </p:txBody>
        </p:sp>
        <p:grpSp>
          <p:nvGrpSpPr>
            <p:cNvPr id="18" name="Group 17"/>
            <p:cNvGrpSpPr/>
            <p:nvPr/>
          </p:nvGrpSpPr>
          <p:grpSpPr>
            <a:xfrm>
              <a:off x="496452" y="801103"/>
              <a:ext cx="7891973" cy="4537386"/>
              <a:chOff x="496452" y="801103"/>
              <a:chExt cx="7891973" cy="4537386"/>
            </a:xfrm>
          </p:grpSpPr>
          <p:sp>
            <p:nvSpPr>
              <p:cNvPr id="7" name="Oval 6"/>
              <p:cNvSpPr/>
              <p:nvPr/>
            </p:nvSpPr>
            <p:spPr bwMode="auto">
              <a:xfrm>
                <a:off x="2880908" y="801103"/>
                <a:ext cx="2232248" cy="93575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400" b="1" i="0" u="none" strike="noStrike" cap="none" normalizeH="0" baseline="0" dirty="0" smtClean="0">
                    <a:ln>
                      <a:noFill/>
                    </a:ln>
                    <a:solidFill>
                      <a:schemeClr val="tx1"/>
                    </a:solidFill>
                    <a:effectLst/>
                  </a:rPr>
                  <a:t>25</a:t>
                </a:r>
                <a:r>
                  <a:rPr kumimoji="0" lang="en-GB" sz="1400" b="1" i="0" u="none" strike="noStrike" cap="none" normalizeH="0" dirty="0" smtClean="0">
                    <a:ln>
                      <a:noFill/>
                    </a:ln>
                    <a:solidFill>
                      <a:schemeClr val="tx1"/>
                    </a:solidFill>
                    <a:effectLst/>
                  </a:rPr>
                  <a:t> Day Places</a:t>
                </a:r>
              </a:p>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endParaRPr lang="en-GB" sz="400" b="1" baseline="0" dirty="0" smtClean="0">
                  <a:solidFill>
                    <a:schemeClr val="tx1"/>
                  </a:solidFill>
                </a:endParaRPr>
              </a:p>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lang="en-GB" sz="1400" b="1" baseline="0" dirty="0" smtClean="0">
                    <a:solidFill>
                      <a:schemeClr val="tx1"/>
                    </a:solidFill>
                  </a:rPr>
                  <a:t>5 Assessment</a:t>
                </a:r>
                <a:r>
                  <a:rPr lang="en-GB" sz="1400" b="1" dirty="0" smtClean="0">
                    <a:solidFill>
                      <a:schemeClr val="tx1"/>
                    </a:solidFill>
                  </a:rPr>
                  <a:t> Places</a:t>
                </a:r>
                <a:endParaRPr kumimoji="0" lang="en-GB" sz="1400" b="1" i="0" u="none" strike="noStrike" cap="none" normalizeH="0" baseline="0" dirty="0" smtClean="0">
                  <a:ln>
                    <a:noFill/>
                  </a:ln>
                  <a:solidFill>
                    <a:schemeClr val="tx1"/>
                  </a:solidFill>
                  <a:effectLst/>
                </a:endParaRPr>
              </a:p>
            </p:txBody>
          </p:sp>
          <p:sp>
            <p:nvSpPr>
              <p:cNvPr id="11" name="Right Arrow 10"/>
              <p:cNvSpPr/>
              <p:nvPr/>
            </p:nvSpPr>
            <p:spPr bwMode="auto">
              <a:xfrm rot="1696732">
                <a:off x="5176708" y="1289534"/>
                <a:ext cx="993466" cy="19117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ndParaRPr>
              </a:p>
            </p:txBody>
          </p:sp>
          <p:sp>
            <p:nvSpPr>
              <p:cNvPr id="12" name="Oval 11"/>
              <p:cNvSpPr/>
              <p:nvPr/>
            </p:nvSpPr>
            <p:spPr bwMode="auto">
              <a:xfrm>
                <a:off x="6012160" y="1683840"/>
                <a:ext cx="2232248" cy="93575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lang="en-GB" sz="1400" b="1" dirty="0" smtClean="0">
                    <a:solidFill>
                      <a:schemeClr val="tx1"/>
                    </a:solidFill>
                  </a:rPr>
                  <a:t>9-18 Years Old</a:t>
                </a:r>
              </a:p>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400" b="1" i="0" u="none" strike="noStrike" cap="none" normalizeH="0" baseline="0" dirty="0" smtClean="0">
                    <a:ln>
                      <a:noFill/>
                    </a:ln>
                    <a:solidFill>
                      <a:schemeClr val="tx1"/>
                    </a:solidFill>
                    <a:effectLst/>
                  </a:rPr>
                  <a:t>Focus</a:t>
                </a:r>
                <a:r>
                  <a:rPr kumimoji="0" lang="en-GB" sz="1400" b="1" i="0" u="none" strike="noStrike" cap="none" normalizeH="0" dirty="0" smtClean="0">
                    <a:ln>
                      <a:noFill/>
                    </a:ln>
                    <a:solidFill>
                      <a:schemeClr val="tx1"/>
                    </a:solidFill>
                    <a:effectLst/>
                  </a:rPr>
                  <a:t> on secondary</a:t>
                </a:r>
                <a:endParaRPr kumimoji="0" lang="en-GB" sz="1400" b="1" i="0" u="none" strike="noStrike" cap="none" normalizeH="0" baseline="0" dirty="0" smtClean="0">
                  <a:ln>
                    <a:noFill/>
                  </a:ln>
                  <a:solidFill>
                    <a:schemeClr val="tx1"/>
                  </a:solidFill>
                  <a:effectLst/>
                </a:endParaRPr>
              </a:p>
            </p:txBody>
          </p:sp>
          <p:sp>
            <p:nvSpPr>
              <p:cNvPr id="13" name="Right Arrow 12"/>
              <p:cNvSpPr/>
              <p:nvPr/>
            </p:nvSpPr>
            <p:spPr bwMode="auto">
              <a:xfrm rot="5400000">
                <a:off x="6975104" y="2797114"/>
                <a:ext cx="486379" cy="18002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ndParaRPr>
              </a:p>
            </p:txBody>
          </p:sp>
          <p:sp>
            <p:nvSpPr>
              <p:cNvPr id="14" name="Oval 13"/>
              <p:cNvSpPr/>
              <p:nvPr/>
            </p:nvSpPr>
            <p:spPr bwMode="auto">
              <a:xfrm>
                <a:off x="6156177" y="3202055"/>
                <a:ext cx="2232248" cy="93575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400" b="1" i="0" u="none" strike="noStrike" cap="none" normalizeH="0" baseline="0" dirty="0" smtClean="0">
                    <a:ln>
                      <a:noFill/>
                    </a:ln>
                    <a:solidFill>
                      <a:schemeClr val="tx1"/>
                    </a:solidFill>
                    <a:effectLst/>
                  </a:rPr>
                  <a:t>Outstanding</a:t>
                </a:r>
                <a:r>
                  <a:rPr kumimoji="0" lang="en-GB" sz="1400" b="1" i="0" u="none" strike="noStrike" cap="none" normalizeH="0" dirty="0" smtClean="0">
                    <a:ln>
                      <a:noFill/>
                    </a:ln>
                    <a:solidFill>
                      <a:schemeClr val="tx1"/>
                    </a:solidFill>
                    <a:effectLst/>
                  </a:rPr>
                  <a:t> Local Area Provision</a:t>
                </a:r>
                <a:endParaRPr kumimoji="0" lang="en-GB" sz="1400" b="1" i="0" u="none" strike="noStrike" cap="none" normalizeH="0" baseline="0" dirty="0" smtClean="0">
                  <a:ln>
                    <a:noFill/>
                  </a:ln>
                  <a:solidFill>
                    <a:schemeClr val="tx1"/>
                  </a:solidFill>
                  <a:effectLst/>
                </a:endParaRPr>
              </a:p>
            </p:txBody>
          </p:sp>
          <p:sp>
            <p:nvSpPr>
              <p:cNvPr id="15" name="Oval 14"/>
              <p:cNvSpPr/>
              <p:nvPr/>
            </p:nvSpPr>
            <p:spPr bwMode="auto">
              <a:xfrm>
                <a:off x="4439488" y="4402732"/>
                <a:ext cx="2232248" cy="93575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400" b="1" i="0" u="none" strike="noStrike" cap="none" normalizeH="0" dirty="0" smtClean="0">
                    <a:ln>
                      <a:noFill/>
                    </a:ln>
                    <a:solidFill>
                      <a:schemeClr val="tx1"/>
                    </a:solidFill>
                    <a:effectLst/>
                  </a:rPr>
                  <a:t>Bespoke packages of education </a:t>
                </a:r>
                <a:endParaRPr kumimoji="0" lang="en-GB" sz="1400" b="1" i="0" u="none" strike="noStrike" cap="none" normalizeH="0" baseline="0" dirty="0" smtClean="0">
                  <a:ln>
                    <a:noFill/>
                  </a:ln>
                  <a:solidFill>
                    <a:schemeClr val="tx1"/>
                  </a:solidFill>
                  <a:effectLst/>
                </a:endParaRPr>
              </a:p>
            </p:txBody>
          </p:sp>
          <p:sp>
            <p:nvSpPr>
              <p:cNvPr id="17" name="Right Arrow 16"/>
              <p:cNvSpPr/>
              <p:nvPr/>
            </p:nvSpPr>
            <p:spPr bwMode="auto">
              <a:xfrm rot="7362787">
                <a:off x="6658325" y="4424654"/>
                <a:ext cx="510776" cy="214535"/>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ndParaRPr>
              </a:p>
            </p:txBody>
          </p:sp>
          <p:sp>
            <p:nvSpPr>
              <p:cNvPr id="19" name="Oval 18"/>
              <p:cNvSpPr/>
              <p:nvPr/>
            </p:nvSpPr>
            <p:spPr bwMode="auto">
              <a:xfrm>
                <a:off x="1254694" y="4376828"/>
                <a:ext cx="2232248" cy="93575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400" b="1" i="0" u="none" strike="noStrike" cap="none" normalizeH="0" dirty="0" smtClean="0">
                    <a:ln>
                      <a:noFill/>
                    </a:ln>
                    <a:solidFill>
                      <a:schemeClr val="tx1"/>
                    </a:solidFill>
                    <a:effectLst/>
                  </a:rPr>
                  <a:t>Preparation for Adulthood</a:t>
                </a:r>
                <a:endParaRPr kumimoji="0" lang="en-GB" sz="1400" b="1" i="0" u="none" strike="noStrike" cap="none" normalizeH="0" baseline="0" dirty="0" smtClean="0">
                  <a:ln>
                    <a:noFill/>
                  </a:ln>
                  <a:solidFill>
                    <a:schemeClr val="tx1"/>
                  </a:solidFill>
                  <a:effectLst/>
                </a:endParaRPr>
              </a:p>
            </p:txBody>
          </p:sp>
          <p:sp>
            <p:nvSpPr>
              <p:cNvPr id="20" name="Oval 19"/>
              <p:cNvSpPr/>
              <p:nvPr/>
            </p:nvSpPr>
            <p:spPr bwMode="auto">
              <a:xfrm>
                <a:off x="496452" y="2194557"/>
                <a:ext cx="2232248" cy="93575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000000"/>
                  </a:buClr>
                  <a:buSzPct val="100000"/>
                  <a:buFont typeface="Arial" charset="0"/>
                  <a:buNone/>
                  <a:tabLst/>
                </a:pPr>
                <a:r>
                  <a:rPr kumimoji="0" lang="en-GB" sz="1400" b="1" i="0" u="none" strike="noStrike" cap="none" normalizeH="0" dirty="0" smtClean="0">
                    <a:ln>
                      <a:noFill/>
                    </a:ln>
                    <a:solidFill>
                      <a:schemeClr val="tx1"/>
                    </a:solidFill>
                    <a:effectLst/>
                  </a:rPr>
                  <a:t>Best Value for Money</a:t>
                </a:r>
                <a:endParaRPr kumimoji="0" lang="en-GB" sz="1400" b="1" i="0" u="none" strike="noStrike" cap="none" normalizeH="0" baseline="0" dirty="0" smtClean="0">
                  <a:ln>
                    <a:noFill/>
                  </a:ln>
                  <a:solidFill>
                    <a:schemeClr val="tx1"/>
                  </a:solidFill>
                  <a:effectLst/>
                </a:endParaRPr>
              </a:p>
            </p:txBody>
          </p:sp>
          <p:sp>
            <p:nvSpPr>
              <p:cNvPr id="22" name="Right Arrow 21"/>
              <p:cNvSpPr/>
              <p:nvPr/>
            </p:nvSpPr>
            <p:spPr bwMode="auto">
              <a:xfrm rot="10800000">
                <a:off x="3674780" y="4812733"/>
                <a:ext cx="644506" cy="18161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ndParaRPr>
              </a:p>
            </p:txBody>
          </p:sp>
          <p:sp>
            <p:nvSpPr>
              <p:cNvPr id="23" name="Right Arrow 22"/>
              <p:cNvSpPr/>
              <p:nvPr/>
            </p:nvSpPr>
            <p:spPr bwMode="auto">
              <a:xfrm rot="14199698">
                <a:off x="1088953" y="3688330"/>
                <a:ext cx="1047245" cy="167834"/>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ndParaRPr>
              </a:p>
            </p:txBody>
          </p:sp>
          <p:sp>
            <p:nvSpPr>
              <p:cNvPr id="26" name="Right Arrow 25"/>
              <p:cNvSpPr/>
              <p:nvPr/>
            </p:nvSpPr>
            <p:spPr bwMode="auto">
              <a:xfrm rot="18274922">
                <a:off x="1571560" y="1501742"/>
                <a:ext cx="995735" cy="199797"/>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ndParaRPr>
              </a:p>
            </p:txBody>
          </p:sp>
        </p:grpSp>
      </p:grpSp>
    </p:spTree>
    <p:extLst>
      <p:ext uri="{BB962C8B-B14F-4D97-AF65-F5344CB8AC3E}">
        <p14:creationId xmlns:p14="http://schemas.microsoft.com/office/powerpoint/2010/main" val="90577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Hartlepool SEND Funding</a:t>
            </a:r>
            <a:endParaRPr lang="en-GB" dirty="0"/>
          </a:p>
        </p:txBody>
      </p:sp>
      <p:sp>
        <p:nvSpPr>
          <p:cNvPr id="3" name="Content Placeholder 2"/>
          <p:cNvSpPr>
            <a:spLocks noGrp="1"/>
          </p:cNvSpPr>
          <p:nvPr>
            <p:ph idx="1"/>
          </p:nvPr>
        </p:nvSpPr>
        <p:spPr>
          <a:xfrm>
            <a:off x="457200" y="1196752"/>
            <a:ext cx="8228013" cy="4248373"/>
          </a:xfrm>
        </p:spPr>
        <p:txBody>
          <a:bodyPr/>
          <a:lstStyle/>
          <a:p>
            <a:r>
              <a:rPr lang="en-GB" b="0" dirty="0" smtClean="0">
                <a:solidFill>
                  <a:srgbClr val="1D388D"/>
                </a:solidFill>
              </a:rPr>
              <a:t>Identified inequalities in the way young people with SEND were funded across schools in Hartlepool, began a review and development of new model in 2017.</a:t>
            </a:r>
          </a:p>
          <a:p>
            <a:endParaRPr lang="en-GB" b="0" dirty="0">
              <a:solidFill>
                <a:srgbClr val="1D388D"/>
              </a:solidFill>
            </a:endParaRPr>
          </a:p>
          <a:p>
            <a:r>
              <a:rPr lang="en-GB" b="0" dirty="0" smtClean="0">
                <a:solidFill>
                  <a:srgbClr val="1D388D"/>
                </a:solidFill>
              </a:rPr>
              <a:t>Developed a needs led approach to funding, moving away from a system of 1:1 funding.</a:t>
            </a:r>
          </a:p>
          <a:p>
            <a:endParaRPr lang="en-GB" b="0" dirty="0">
              <a:solidFill>
                <a:srgbClr val="1D388D"/>
              </a:solidFill>
            </a:endParaRPr>
          </a:p>
          <a:p>
            <a:r>
              <a:rPr lang="en-GB" b="0" dirty="0">
                <a:solidFill>
                  <a:srgbClr val="1D388D"/>
                </a:solidFill>
              </a:rPr>
              <a:t>Greater emphasis on accountability and targeting of spend to meet the pupil’s needs</a:t>
            </a:r>
          </a:p>
          <a:p>
            <a:endParaRPr lang="en-GB" dirty="0" smtClean="0"/>
          </a:p>
          <a:p>
            <a:pPr marL="0" indent="0">
              <a:buNone/>
            </a:pPr>
            <a:endParaRPr lang="en-GB" dirty="0"/>
          </a:p>
          <a:p>
            <a:endParaRPr lang="en-GB" dirty="0"/>
          </a:p>
        </p:txBody>
      </p:sp>
    </p:spTree>
    <p:extLst>
      <p:ext uri="{BB962C8B-B14F-4D97-AF65-F5344CB8AC3E}">
        <p14:creationId xmlns:p14="http://schemas.microsoft.com/office/powerpoint/2010/main" val="147194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Hartlepool SEND Funding</a:t>
            </a:r>
            <a:endParaRPr lang="en-GB" dirty="0"/>
          </a:p>
        </p:txBody>
      </p:sp>
      <p:sp>
        <p:nvSpPr>
          <p:cNvPr id="3" name="Content Placeholder 2"/>
          <p:cNvSpPr>
            <a:spLocks noGrp="1"/>
          </p:cNvSpPr>
          <p:nvPr>
            <p:ph idx="1"/>
          </p:nvPr>
        </p:nvSpPr>
        <p:spPr/>
        <p:txBody>
          <a:bodyPr/>
          <a:lstStyle/>
          <a:p>
            <a:r>
              <a:rPr lang="en-GB" b="0" dirty="0">
                <a:solidFill>
                  <a:srgbClr val="1D388D"/>
                </a:solidFill>
              </a:rPr>
              <a:t>The SEND Range Descriptors </a:t>
            </a:r>
            <a:r>
              <a:rPr lang="en-GB" b="0" dirty="0" smtClean="0">
                <a:solidFill>
                  <a:srgbClr val="1D388D"/>
                </a:solidFill>
              </a:rPr>
              <a:t>provide </a:t>
            </a:r>
            <a:r>
              <a:rPr lang="en-GB" b="0" dirty="0">
                <a:solidFill>
                  <a:srgbClr val="1D388D"/>
                </a:solidFill>
              </a:rPr>
              <a:t>a core framework for all professionals working with the pupil and </a:t>
            </a:r>
            <a:r>
              <a:rPr lang="en-GB" b="0" dirty="0" smtClean="0">
                <a:solidFill>
                  <a:srgbClr val="1D388D"/>
                </a:solidFill>
              </a:rPr>
              <a:t>give </a:t>
            </a:r>
            <a:r>
              <a:rPr lang="en-GB" b="0" dirty="0">
                <a:solidFill>
                  <a:srgbClr val="1D388D"/>
                </a:solidFill>
              </a:rPr>
              <a:t>greater clarity for parents/families/carers in terms of what the needs of their child are and what their child is </a:t>
            </a:r>
            <a:r>
              <a:rPr lang="en-GB" b="0" dirty="0" smtClean="0">
                <a:solidFill>
                  <a:srgbClr val="1D388D"/>
                </a:solidFill>
              </a:rPr>
              <a:t>receiving</a:t>
            </a:r>
          </a:p>
          <a:p>
            <a:endParaRPr lang="en-GB" b="0" dirty="0">
              <a:solidFill>
                <a:srgbClr val="1D388D"/>
              </a:solidFill>
            </a:endParaRPr>
          </a:p>
          <a:p>
            <a:r>
              <a:rPr lang="en-GB" b="0" dirty="0">
                <a:solidFill>
                  <a:srgbClr val="1D388D"/>
                </a:solidFill>
              </a:rPr>
              <a:t>The Ranges are from Range 1 through to </a:t>
            </a:r>
            <a:r>
              <a:rPr lang="en-GB" b="0" dirty="0" smtClean="0">
                <a:solidFill>
                  <a:srgbClr val="1D388D"/>
                </a:solidFill>
              </a:rPr>
              <a:t>Ranges 7. </a:t>
            </a:r>
          </a:p>
          <a:p>
            <a:endParaRPr lang="en-GB" b="0" dirty="0">
              <a:solidFill>
                <a:srgbClr val="1D388D"/>
              </a:solidFill>
            </a:endParaRPr>
          </a:p>
          <a:p>
            <a:r>
              <a:rPr lang="en-GB" b="0" dirty="0" smtClean="0">
                <a:solidFill>
                  <a:srgbClr val="1D388D"/>
                </a:solidFill>
              </a:rPr>
              <a:t>They </a:t>
            </a:r>
            <a:r>
              <a:rPr lang="en-GB" b="0" dirty="0">
                <a:solidFill>
                  <a:srgbClr val="1D388D"/>
                </a:solidFill>
              </a:rPr>
              <a:t>describe the pupil’s needs and suggestions for the types of interventions that will be required. Schools will need to evidence all their interventions and the impact of these. </a:t>
            </a:r>
          </a:p>
          <a:p>
            <a:pPr marL="0" indent="0">
              <a:buNone/>
            </a:pPr>
            <a:endParaRPr lang="en-GB" b="0" dirty="0">
              <a:solidFill>
                <a:srgbClr val="1D388D"/>
              </a:solidFill>
            </a:endParaRPr>
          </a:p>
        </p:txBody>
      </p:sp>
    </p:spTree>
    <p:extLst>
      <p:ext uri="{BB962C8B-B14F-4D97-AF65-F5344CB8AC3E}">
        <p14:creationId xmlns:p14="http://schemas.microsoft.com/office/powerpoint/2010/main" val="181162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420888"/>
            <a:ext cx="6858000" cy="1305099"/>
          </a:xfrm>
        </p:spPr>
        <p:txBody>
          <a:bodyPr/>
          <a:lstStyle/>
          <a:p>
            <a:r>
              <a:rPr lang="en-GB" dirty="0" smtClean="0">
                <a:hlinkClick r:id="rId3"/>
              </a:rPr>
              <a:t>Love Hartlepool</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Hartlepool SEND Funding</a:t>
            </a:r>
            <a:endParaRPr lang="en-GB" dirty="0"/>
          </a:p>
        </p:txBody>
      </p:sp>
      <p:graphicFrame>
        <p:nvGraphicFramePr>
          <p:cNvPr id="36" name="Content Placeholder 35"/>
          <p:cNvGraphicFramePr>
            <a:graphicFrameLocks noGrp="1"/>
          </p:cNvGraphicFramePr>
          <p:nvPr>
            <p:ph idx="1"/>
            <p:extLst>
              <p:ext uri="{D42A27DB-BD31-4B8C-83A1-F6EECF244321}">
                <p14:modId xmlns:p14="http://schemas.microsoft.com/office/powerpoint/2010/main" val="3891216826"/>
              </p:ext>
            </p:extLst>
          </p:nvPr>
        </p:nvGraphicFramePr>
        <p:xfrm>
          <a:off x="457200" y="1150938"/>
          <a:ext cx="8003232" cy="3688080"/>
        </p:xfrm>
        <a:graphic>
          <a:graphicData uri="http://schemas.openxmlformats.org/drawingml/2006/table">
            <a:tbl>
              <a:tblPr firstRow="1" bandRow="1">
                <a:tableStyleId>{5C22544A-7EE6-4342-B048-85BDC9FD1C3A}</a:tableStyleId>
              </a:tblPr>
              <a:tblGrid>
                <a:gridCol w="226368"/>
                <a:gridCol w="7558223"/>
                <a:gridCol w="218641"/>
              </a:tblGrid>
              <a:tr h="362414">
                <a:tc>
                  <a:txBody>
                    <a:bodyPr/>
                    <a:lstStyle/>
                    <a:p>
                      <a:endParaRPr lang="en-GB" sz="2000" dirty="0"/>
                    </a:p>
                  </a:txBody>
                  <a:tcPr/>
                </a:tc>
                <a:tc>
                  <a:txBody>
                    <a:bodyPr/>
                    <a:lstStyle/>
                    <a:p>
                      <a:r>
                        <a:rPr lang="en-GB" sz="2000" b="1" kern="1200" dirty="0" smtClean="0">
                          <a:solidFill>
                            <a:schemeClr val="tx1"/>
                          </a:solidFill>
                          <a:effectLst/>
                          <a:latin typeface="+mn-lt"/>
                          <a:ea typeface="+mn-ea"/>
                          <a:cs typeface="+mn-cs"/>
                        </a:rPr>
                        <a:t>Range 1 - School based responses – Universal mainstream</a:t>
                      </a:r>
                      <a:endParaRPr lang="en-GB" sz="2000" b="1" dirty="0">
                        <a:solidFill>
                          <a:schemeClr val="tx1"/>
                        </a:solidFill>
                      </a:endParaRPr>
                    </a:p>
                  </a:txBody>
                  <a:tcPr/>
                </a:tc>
                <a:tc>
                  <a:txBody>
                    <a:bodyPr/>
                    <a:lstStyle/>
                    <a:p>
                      <a:endParaRPr lang="en-GB" dirty="0"/>
                    </a:p>
                  </a:txBody>
                  <a:tcPr/>
                </a:tc>
              </a:tr>
              <a:tr h="362414">
                <a:tc>
                  <a:txBody>
                    <a:bodyPr/>
                    <a:lstStyle/>
                    <a:p>
                      <a:endParaRPr lang="en-GB" sz="2000" dirty="0"/>
                    </a:p>
                  </a:txBody>
                  <a:tcPr/>
                </a:tc>
                <a:tc>
                  <a:txBody>
                    <a:bodyPr/>
                    <a:lstStyle/>
                    <a:p>
                      <a:r>
                        <a:rPr lang="en-GB" sz="2000" b="1" kern="1200" dirty="0" smtClean="0">
                          <a:solidFill>
                            <a:schemeClr val="tx1"/>
                          </a:solidFill>
                          <a:effectLst/>
                          <a:latin typeface="+mn-lt"/>
                          <a:ea typeface="+mn-ea"/>
                          <a:cs typeface="+mn-cs"/>
                        </a:rPr>
                        <a:t>Range 2 – School based responses – Universal mainstream</a:t>
                      </a:r>
                      <a:endParaRPr lang="en-GB" sz="2000" b="1" dirty="0">
                        <a:solidFill>
                          <a:schemeClr val="tx1"/>
                        </a:solidFill>
                      </a:endParaRPr>
                    </a:p>
                  </a:txBody>
                  <a:tcPr/>
                </a:tc>
                <a:tc>
                  <a:txBody>
                    <a:bodyPr/>
                    <a:lstStyle/>
                    <a:p>
                      <a:endParaRPr lang="en-GB" dirty="0"/>
                    </a:p>
                  </a:txBody>
                  <a:tcPr/>
                </a:tc>
              </a:tr>
              <a:tr h="625537">
                <a:tc>
                  <a:txBody>
                    <a:bodyPr/>
                    <a:lstStyle/>
                    <a:p>
                      <a:endParaRPr lang="en-GB" sz="2000" dirty="0"/>
                    </a:p>
                  </a:txBody>
                  <a:tcPr/>
                </a:tc>
                <a:tc>
                  <a:txBody>
                    <a:bodyPr/>
                    <a:lstStyle/>
                    <a:p>
                      <a:r>
                        <a:rPr lang="en-GB" sz="2000" b="1" kern="1200" dirty="0" smtClean="0">
                          <a:solidFill>
                            <a:schemeClr val="tx1"/>
                          </a:solidFill>
                          <a:effectLst/>
                          <a:latin typeface="+mn-lt"/>
                          <a:ea typeface="+mn-ea"/>
                          <a:cs typeface="+mn-cs"/>
                        </a:rPr>
                        <a:t>Range 3 – School based responses – Universal/Targeted mainstream</a:t>
                      </a:r>
                      <a:endParaRPr lang="en-GB" sz="2000" b="1" dirty="0">
                        <a:solidFill>
                          <a:schemeClr val="tx1"/>
                        </a:solidFill>
                      </a:endParaRPr>
                    </a:p>
                  </a:txBody>
                  <a:tcPr/>
                </a:tc>
                <a:tc>
                  <a:txBody>
                    <a:bodyPr/>
                    <a:lstStyle/>
                    <a:p>
                      <a:endParaRPr lang="en-GB" dirty="0"/>
                    </a:p>
                  </a:txBody>
                  <a:tcPr/>
                </a:tc>
              </a:tr>
              <a:tr h="362414">
                <a:tc>
                  <a:txBody>
                    <a:bodyPr/>
                    <a:lstStyle/>
                    <a:p>
                      <a:endParaRPr lang="en-GB" sz="2000"/>
                    </a:p>
                  </a:txBody>
                  <a:tcPr/>
                </a:tc>
                <a:tc>
                  <a:txBody>
                    <a:bodyPr/>
                    <a:lstStyle/>
                    <a:p>
                      <a:r>
                        <a:rPr lang="en-GB" sz="2000" b="1" kern="1200" dirty="0" smtClean="0">
                          <a:solidFill>
                            <a:schemeClr val="tx1"/>
                          </a:solidFill>
                          <a:effectLst/>
                          <a:latin typeface="+mn-lt"/>
                          <a:ea typeface="+mn-ea"/>
                          <a:cs typeface="+mn-cs"/>
                        </a:rPr>
                        <a:t>Range 4i – Targeted Mainstream </a:t>
                      </a:r>
                      <a:endParaRPr lang="en-GB" sz="2000" b="1" dirty="0">
                        <a:solidFill>
                          <a:schemeClr val="tx1"/>
                        </a:solidFill>
                      </a:endParaRPr>
                    </a:p>
                  </a:txBody>
                  <a:tcPr/>
                </a:tc>
                <a:tc>
                  <a:txBody>
                    <a:bodyPr/>
                    <a:lstStyle/>
                    <a:p>
                      <a:endParaRPr lang="en-GB" dirty="0"/>
                    </a:p>
                  </a:txBody>
                  <a:tcPr/>
                </a:tc>
              </a:tr>
              <a:tr h="362414">
                <a:tc>
                  <a:txBody>
                    <a:bodyPr/>
                    <a:lstStyle/>
                    <a:p>
                      <a:endParaRPr lang="en-GB" sz="2000" dirty="0"/>
                    </a:p>
                  </a:txBody>
                  <a:tcPr/>
                </a:tc>
                <a:tc>
                  <a:txBody>
                    <a:bodyPr/>
                    <a:lstStyle/>
                    <a:p>
                      <a:r>
                        <a:rPr lang="en-GB" sz="2000" b="1" kern="1200" dirty="0" smtClean="0">
                          <a:solidFill>
                            <a:schemeClr val="tx1"/>
                          </a:solidFill>
                          <a:effectLst/>
                          <a:latin typeface="+mn-lt"/>
                          <a:ea typeface="+mn-ea"/>
                          <a:cs typeface="+mn-cs"/>
                        </a:rPr>
                        <a:t>Range 4ii – Targeted Mainstream / ARP</a:t>
                      </a:r>
                      <a:endParaRPr lang="en-GB" sz="2000" b="1" dirty="0">
                        <a:solidFill>
                          <a:schemeClr val="tx1"/>
                        </a:solidFill>
                      </a:endParaRPr>
                    </a:p>
                  </a:txBody>
                  <a:tcPr/>
                </a:tc>
                <a:tc>
                  <a:txBody>
                    <a:bodyPr/>
                    <a:lstStyle/>
                    <a:p>
                      <a:endParaRPr lang="en-GB" dirty="0"/>
                    </a:p>
                  </a:txBody>
                  <a:tcPr/>
                </a:tc>
              </a:tr>
              <a:tr h="625537">
                <a:tc>
                  <a:txBody>
                    <a:bodyPr/>
                    <a:lstStyle/>
                    <a:p>
                      <a:endParaRPr lang="en-GB" sz="2000"/>
                    </a:p>
                  </a:txBody>
                  <a:tcPr/>
                </a:tc>
                <a:tc>
                  <a:txBody>
                    <a:bodyPr/>
                    <a:lstStyle/>
                    <a:p>
                      <a:r>
                        <a:rPr lang="en-GB" sz="2000" b="1" kern="1200" dirty="0" smtClean="0">
                          <a:solidFill>
                            <a:schemeClr val="tx1"/>
                          </a:solidFill>
                          <a:effectLst/>
                          <a:latin typeface="+mn-lt"/>
                          <a:ea typeface="+mn-ea"/>
                          <a:cs typeface="+mn-cs"/>
                        </a:rPr>
                        <a:t>Range 5 – Special School/ARP (Some YP may be in a mainstream setting due to parental choice)</a:t>
                      </a:r>
                      <a:endParaRPr lang="en-GB" sz="2000" b="1" dirty="0">
                        <a:solidFill>
                          <a:schemeClr val="tx1"/>
                        </a:solidFill>
                      </a:endParaRPr>
                    </a:p>
                  </a:txBody>
                  <a:tcPr/>
                </a:tc>
                <a:tc>
                  <a:txBody>
                    <a:bodyPr/>
                    <a:lstStyle/>
                    <a:p>
                      <a:endParaRPr lang="en-GB" dirty="0"/>
                    </a:p>
                  </a:txBody>
                  <a:tcPr/>
                </a:tc>
              </a:tr>
              <a:tr h="362414">
                <a:tc>
                  <a:txBody>
                    <a:bodyPr/>
                    <a:lstStyle/>
                    <a:p>
                      <a:endParaRPr lang="en-GB" sz="2000" dirty="0"/>
                    </a:p>
                  </a:txBody>
                  <a:tcPr/>
                </a:tc>
                <a:tc>
                  <a:txBody>
                    <a:bodyPr/>
                    <a:lstStyle/>
                    <a:p>
                      <a:r>
                        <a:rPr lang="en-GB" sz="2000" b="1" kern="1200" dirty="0" smtClean="0">
                          <a:solidFill>
                            <a:schemeClr val="tx1"/>
                          </a:solidFill>
                          <a:effectLst/>
                          <a:latin typeface="+mn-lt"/>
                          <a:ea typeface="+mn-ea"/>
                          <a:cs typeface="+mn-cs"/>
                        </a:rPr>
                        <a:t>Range 6 - Special School</a:t>
                      </a:r>
                    </a:p>
                    <a:p>
                      <a:r>
                        <a:rPr lang="en-GB" sz="2000" b="1" kern="1200" dirty="0" smtClean="0">
                          <a:solidFill>
                            <a:schemeClr val="tx1"/>
                          </a:solidFill>
                          <a:effectLst/>
                          <a:latin typeface="+mn-lt"/>
                          <a:ea typeface="+mn-ea"/>
                          <a:cs typeface="+mn-cs"/>
                        </a:rPr>
                        <a:t>Range</a:t>
                      </a:r>
                      <a:r>
                        <a:rPr lang="en-GB" sz="2000" b="1" kern="1200" baseline="0" dirty="0" smtClean="0">
                          <a:solidFill>
                            <a:schemeClr val="tx1"/>
                          </a:solidFill>
                          <a:effectLst/>
                          <a:latin typeface="+mn-lt"/>
                          <a:ea typeface="+mn-ea"/>
                          <a:cs typeface="+mn-cs"/>
                        </a:rPr>
                        <a:t> 7 – Specialist Provision</a:t>
                      </a:r>
                      <a:endParaRPr lang="en-GB" sz="2000" b="1" dirty="0">
                        <a:solidFill>
                          <a:schemeClr val="tx1"/>
                        </a:solidFill>
                      </a:endParaRPr>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1336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Funding </a:t>
            </a:r>
            <a:endParaRPr lang="en-GB" dirty="0"/>
          </a:p>
        </p:txBody>
      </p:sp>
      <p:sp>
        <p:nvSpPr>
          <p:cNvPr id="3" name="Content Placeholder 2"/>
          <p:cNvSpPr>
            <a:spLocks noGrp="1"/>
          </p:cNvSpPr>
          <p:nvPr>
            <p:ph idx="1"/>
          </p:nvPr>
        </p:nvSpPr>
        <p:spPr>
          <a:xfrm>
            <a:off x="466017" y="962819"/>
            <a:ext cx="8228013" cy="4319587"/>
          </a:xfrm>
        </p:spPr>
        <p:txBody>
          <a:bodyPr/>
          <a:lstStyle/>
          <a:p>
            <a:r>
              <a:rPr lang="en-US" sz="1800" b="0" dirty="0" smtClean="0">
                <a:solidFill>
                  <a:srgbClr val="1D388D"/>
                </a:solidFill>
              </a:rPr>
              <a:t>Funding for the Free School ranges from a 6i – 7 </a:t>
            </a:r>
          </a:p>
          <a:p>
            <a:pPr marL="0" indent="0">
              <a:buNone/>
            </a:pPr>
            <a:r>
              <a:rPr lang="en-US" sz="1800" b="0" dirty="0" smtClean="0">
                <a:solidFill>
                  <a:srgbClr val="1D388D"/>
                </a:solidFill>
              </a:rPr>
              <a:t>  </a:t>
            </a:r>
            <a:endParaRPr lang="en-US" sz="1800" b="0" dirty="0">
              <a:solidFill>
                <a:srgbClr val="1D388D"/>
              </a:solidFill>
            </a:endParaRPr>
          </a:p>
          <a:p>
            <a:r>
              <a:rPr lang="en-US" sz="1800" b="0" dirty="0">
                <a:solidFill>
                  <a:srgbClr val="1D388D"/>
                </a:solidFill>
              </a:rPr>
              <a:t>Education funding will be made up of two elements:   </a:t>
            </a:r>
            <a:endParaRPr lang="en-US" sz="1800" b="0" dirty="0" smtClean="0">
              <a:solidFill>
                <a:srgbClr val="1D388D"/>
              </a:solidFill>
            </a:endParaRPr>
          </a:p>
          <a:p>
            <a:pPr marL="0" indent="0">
              <a:buNone/>
            </a:pPr>
            <a:endParaRPr lang="en-US" sz="1800" b="0" dirty="0">
              <a:solidFill>
                <a:srgbClr val="1D388D"/>
              </a:solidFill>
            </a:endParaRPr>
          </a:p>
          <a:p>
            <a:r>
              <a:rPr lang="en-US" sz="1800" b="0" dirty="0">
                <a:solidFill>
                  <a:srgbClr val="1D388D"/>
                </a:solidFill>
              </a:rPr>
              <a:t>The per-pupil place element - £</a:t>
            </a:r>
            <a:r>
              <a:rPr lang="en-US" sz="1800" b="0" dirty="0" smtClean="0">
                <a:solidFill>
                  <a:srgbClr val="1D388D"/>
                </a:solidFill>
              </a:rPr>
              <a:t>10,000 allocated place funding  </a:t>
            </a:r>
          </a:p>
          <a:p>
            <a:pPr marL="0" indent="0">
              <a:buNone/>
            </a:pPr>
            <a:r>
              <a:rPr lang="en-US" sz="1800" b="0" dirty="0" smtClean="0">
                <a:solidFill>
                  <a:srgbClr val="1D388D"/>
                </a:solidFill>
              </a:rPr>
              <a:t>             </a:t>
            </a:r>
          </a:p>
          <a:p>
            <a:r>
              <a:rPr lang="en-US" sz="1800" b="0" dirty="0" smtClean="0">
                <a:solidFill>
                  <a:srgbClr val="1D388D"/>
                </a:solidFill>
              </a:rPr>
              <a:t>6i - £14,000</a:t>
            </a:r>
          </a:p>
          <a:p>
            <a:r>
              <a:rPr lang="en-US" sz="1800" b="0" dirty="0" smtClean="0">
                <a:solidFill>
                  <a:srgbClr val="1D388D"/>
                </a:solidFill>
              </a:rPr>
              <a:t>6II - £19,000</a:t>
            </a:r>
          </a:p>
          <a:p>
            <a:r>
              <a:rPr lang="en-US" sz="1800" b="0" dirty="0" smtClean="0">
                <a:solidFill>
                  <a:srgbClr val="1D388D"/>
                </a:solidFill>
              </a:rPr>
              <a:t>7 - £24,000</a:t>
            </a:r>
          </a:p>
          <a:p>
            <a:endParaRPr lang="en-US" sz="1800" b="0" dirty="0">
              <a:solidFill>
                <a:srgbClr val="1D388D"/>
              </a:solidFill>
            </a:endParaRPr>
          </a:p>
          <a:p>
            <a:r>
              <a:rPr lang="en-US" sz="1800" b="0" dirty="0" smtClean="0">
                <a:solidFill>
                  <a:srgbClr val="1D388D"/>
                </a:solidFill>
              </a:rPr>
              <a:t>Assessment places will vary depending on needs of the cohorts and funded at £10k place funding with additional top up.</a:t>
            </a:r>
          </a:p>
          <a:p>
            <a:pPr marL="0" indent="0">
              <a:buNone/>
            </a:pPr>
            <a:endParaRPr lang="en-US" sz="1800" b="0" dirty="0">
              <a:solidFill>
                <a:srgbClr val="1D388D"/>
              </a:solidFill>
            </a:endParaRPr>
          </a:p>
          <a:p>
            <a:r>
              <a:rPr lang="en-US" sz="1800" b="0" dirty="0">
                <a:solidFill>
                  <a:srgbClr val="1D388D"/>
                </a:solidFill>
              </a:rPr>
              <a:t>The </a:t>
            </a:r>
            <a:r>
              <a:rPr lang="en-US" sz="1800" b="0" dirty="0" smtClean="0">
                <a:solidFill>
                  <a:srgbClr val="1D388D"/>
                </a:solidFill>
              </a:rPr>
              <a:t>top up funding will be agreed by </a:t>
            </a:r>
            <a:r>
              <a:rPr lang="en-US" sz="1800" b="0" dirty="0">
                <a:solidFill>
                  <a:srgbClr val="1D388D"/>
                </a:solidFill>
              </a:rPr>
              <a:t>the </a:t>
            </a:r>
            <a:r>
              <a:rPr lang="en-US" sz="1800" b="0" dirty="0" smtClean="0">
                <a:solidFill>
                  <a:srgbClr val="1D388D"/>
                </a:solidFill>
              </a:rPr>
              <a:t>multi-agency </a:t>
            </a:r>
            <a:r>
              <a:rPr lang="en-US" sz="1800" b="0" dirty="0">
                <a:solidFill>
                  <a:srgbClr val="1D388D"/>
                </a:solidFill>
              </a:rPr>
              <a:t>panels, based on individual needs. </a:t>
            </a:r>
            <a:endParaRPr lang="en-GB" sz="1800" b="0" dirty="0">
              <a:solidFill>
                <a:srgbClr val="1D388D"/>
              </a:solidFill>
            </a:endParaRPr>
          </a:p>
        </p:txBody>
      </p:sp>
    </p:spTree>
    <p:extLst>
      <p:ext uri="{BB962C8B-B14F-4D97-AF65-F5344CB8AC3E}">
        <p14:creationId xmlns:p14="http://schemas.microsoft.com/office/powerpoint/2010/main" val="386260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Indicative Timeline and Next Steps</a:t>
            </a:r>
            <a:endParaRPr lang="en-GB" dirty="0"/>
          </a:p>
        </p:txBody>
      </p:sp>
      <p:sp>
        <p:nvSpPr>
          <p:cNvPr id="3" name="Content Placeholder 2"/>
          <p:cNvSpPr>
            <a:spLocks noGrp="1"/>
          </p:cNvSpPr>
          <p:nvPr>
            <p:ph idx="1"/>
          </p:nvPr>
        </p:nvSpPr>
        <p:spPr/>
        <p:txBody>
          <a:bodyPr/>
          <a:lstStyle/>
          <a:p>
            <a:endParaRPr lang="en-GB" b="0" dirty="0"/>
          </a:p>
          <a:p>
            <a:r>
              <a:rPr lang="en-US" dirty="0" smtClean="0">
                <a:solidFill>
                  <a:srgbClr val="1D388D"/>
                </a:solidFill>
              </a:rPr>
              <a:t>20 May 2019 </a:t>
            </a:r>
            <a:r>
              <a:rPr lang="en-US" b="0" dirty="0" smtClean="0">
                <a:solidFill>
                  <a:srgbClr val="1D388D"/>
                </a:solidFill>
              </a:rPr>
              <a:t>– </a:t>
            </a:r>
            <a:r>
              <a:rPr lang="en-US" b="0" dirty="0" err="1" smtClean="0">
                <a:solidFill>
                  <a:srgbClr val="1D388D"/>
                </a:solidFill>
              </a:rPr>
              <a:t>Hartlepool</a:t>
            </a:r>
            <a:r>
              <a:rPr lang="en-US" b="0" dirty="0" smtClean="0">
                <a:solidFill>
                  <a:srgbClr val="1D388D"/>
                </a:solidFill>
              </a:rPr>
              <a:t> Free School Consultation, Launch Event</a:t>
            </a:r>
          </a:p>
          <a:p>
            <a:r>
              <a:rPr lang="en-US" dirty="0" smtClean="0">
                <a:solidFill>
                  <a:srgbClr val="1D388D"/>
                </a:solidFill>
              </a:rPr>
              <a:t>1 July 2019 </a:t>
            </a:r>
            <a:r>
              <a:rPr lang="en-US" b="0" dirty="0" smtClean="0">
                <a:solidFill>
                  <a:srgbClr val="1D388D"/>
                </a:solidFill>
              </a:rPr>
              <a:t>– </a:t>
            </a:r>
            <a:r>
              <a:rPr lang="en-US" b="0" dirty="0" err="1" smtClean="0">
                <a:solidFill>
                  <a:srgbClr val="1D388D"/>
                </a:solidFill>
              </a:rPr>
              <a:t>Hartlepool</a:t>
            </a:r>
            <a:r>
              <a:rPr lang="en-US" b="0" dirty="0" smtClean="0">
                <a:solidFill>
                  <a:srgbClr val="1D388D"/>
                </a:solidFill>
              </a:rPr>
              <a:t> Free School Consultation, Second Event</a:t>
            </a:r>
            <a:endParaRPr lang="en-US" b="0" dirty="0">
              <a:solidFill>
                <a:srgbClr val="1D388D"/>
              </a:solidFill>
            </a:endParaRPr>
          </a:p>
          <a:p>
            <a:r>
              <a:rPr lang="en-US" dirty="0">
                <a:solidFill>
                  <a:srgbClr val="1D388D"/>
                </a:solidFill>
              </a:rPr>
              <a:t>30 September 2019 (midday) </a:t>
            </a:r>
            <a:r>
              <a:rPr lang="en-US" b="0" dirty="0">
                <a:solidFill>
                  <a:srgbClr val="1D388D"/>
                </a:solidFill>
              </a:rPr>
              <a:t>	Deadline for submitting your application in these </a:t>
            </a:r>
            <a:r>
              <a:rPr lang="en-US" b="0" dirty="0" smtClean="0">
                <a:solidFill>
                  <a:srgbClr val="1D388D"/>
                </a:solidFill>
              </a:rPr>
              <a:t>competitions</a:t>
            </a:r>
            <a:r>
              <a:rPr lang="en-US" b="0" dirty="0">
                <a:solidFill>
                  <a:srgbClr val="1D388D"/>
                </a:solidFill>
              </a:rPr>
              <a:t>	</a:t>
            </a:r>
          </a:p>
          <a:p>
            <a:r>
              <a:rPr lang="en-GB" dirty="0">
                <a:solidFill>
                  <a:srgbClr val="1D388D"/>
                </a:solidFill>
              </a:rPr>
              <a:t>Autumn </a:t>
            </a:r>
            <a:r>
              <a:rPr lang="en-GB" dirty="0" smtClean="0">
                <a:solidFill>
                  <a:srgbClr val="1D388D"/>
                </a:solidFill>
              </a:rPr>
              <a:t>2019 </a:t>
            </a:r>
            <a:r>
              <a:rPr lang="en-GB" b="0" dirty="0" smtClean="0">
                <a:solidFill>
                  <a:srgbClr val="1D388D"/>
                </a:solidFill>
              </a:rPr>
              <a:t>- Interviews start</a:t>
            </a:r>
            <a:r>
              <a:rPr lang="en-GB" b="0" dirty="0">
                <a:solidFill>
                  <a:srgbClr val="1D388D"/>
                </a:solidFill>
              </a:rPr>
              <a:t>	</a:t>
            </a:r>
          </a:p>
          <a:p>
            <a:r>
              <a:rPr lang="en-US" dirty="0">
                <a:solidFill>
                  <a:srgbClr val="1D388D"/>
                </a:solidFill>
              </a:rPr>
              <a:t>Winter </a:t>
            </a:r>
            <a:r>
              <a:rPr lang="en-US" dirty="0" smtClean="0">
                <a:solidFill>
                  <a:srgbClr val="1D388D"/>
                </a:solidFill>
              </a:rPr>
              <a:t>2019/20</a:t>
            </a:r>
            <a:r>
              <a:rPr lang="en-US" b="0" dirty="0" smtClean="0">
                <a:solidFill>
                  <a:srgbClr val="1D388D"/>
                </a:solidFill>
              </a:rPr>
              <a:t> - Approved </a:t>
            </a:r>
            <a:r>
              <a:rPr lang="en-US" b="0" dirty="0">
                <a:solidFill>
                  <a:srgbClr val="1D388D"/>
                </a:solidFill>
              </a:rPr>
              <a:t>applications </a:t>
            </a:r>
            <a:r>
              <a:rPr lang="en-US" b="0" dirty="0" smtClean="0">
                <a:solidFill>
                  <a:srgbClr val="1D388D"/>
                </a:solidFill>
              </a:rPr>
              <a:t>announced</a:t>
            </a:r>
          </a:p>
          <a:p>
            <a:pPr marL="0" indent="0">
              <a:buNone/>
            </a:pPr>
            <a:endParaRPr lang="en-US" b="0" dirty="0">
              <a:solidFill>
                <a:srgbClr val="1D388D"/>
              </a:solidFill>
            </a:endParaRPr>
          </a:p>
          <a:p>
            <a:r>
              <a:rPr lang="en-GB" b="0" dirty="0">
                <a:solidFill>
                  <a:srgbClr val="1D388D"/>
                </a:solidFill>
              </a:rPr>
              <a:t>Continue to work with </a:t>
            </a:r>
            <a:r>
              <a:rPr lang="en-GB" b="0" dirty="0" err="1">
                <a:solidFill>
                  <a:srgbClr val="1D388D"/>
                </a:solidFill>
              </a:rPr>
              <a:t>DfE</a:t>
            </a:r>
            <a:r>
              <a:rPr lang="en-GB" b="0" dirty="0">
                <a:solidFill>
                  <a:srgbClr val="1D388D"/>
                </a:solidFill>
              </a:rPr>
              <a:t> </a:t>
            </a:r>
            <a:r>
              <a:rPr lang="en-GB" b="0" dirty="0" smtClean="0">
                <a:solidFill>
                  <a:srgbClr val="1D388D"/>
                </a:solidFill>
              </a:rPr>
              <a:t>and NSN</a:t>
            </a:r>
            <a:endParaRPr lang="en-GB" b="0" dirty="0">
              <a:solidFill>
                <a:srgbClr val="1D388D"/>
              </a:solidFill>
            </a:endParaRPr>
          </a:p>
          <a:p>
            <a:endParaRPr lang="en-GB" b="0" dirty="0">
              <a:solidFill>
                <a:srgbClr val="1D388D"/>
              </a:solidFill>
            </a:endParaRPr>
          </a:p>
          <a:p>
            <a:r>
              <a:rPr lang="en-GB" b="0" dirty="0">
                <a:solidFill>
                  <a:srgbClr val="1D388D"/>
                </a:solidFill>
              </a:rPr>
              <a:t>Publish </a:t>
            </a:r>
            <a:r>
              <a:rPr lang="en-GB" b="0" dirty="0" smtClean="0">
                <a:solidFill>
                  <a:srgbClr val="1D388D"/>
                </a:solidFill>
              </a:rPr>
              <a:t>further </a:t>
            </a:r>
            <a:r>
              <a:rPr lang="en-GB" b="0" dirty="0">
                <a:solidFill>
                  <a:srgbClr val="1D388D"/>
                </a:solidFill>
              </a:rPr>
              <a:t>updates on our webpage</a:t>
            </a:r>
          </a:p>
          <a:p>
            <a:pPr marL="0" indent="0">
              <a:buNone/>
            </a:pPr>
            <a:endParaRPr lang="en-US" b="0" dirty="0"/>
          </a:p>
        </p:txBody>
      </p:sp>
    </p:spTree>
    <p:extLst>
      <p:ext uri="{BB962C8B-B14F-4D97-AF65-F5344CB8AC3E}">
        <p14:creationId xmlns:p14="http://schemas.microsoft.com/office/powerpoint/2010/main" val="3954515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7848872" cy="2387600"/>
          </a:xfrm>
        </p:spPr>
        <p:txBody>
          <a:bodyPr/>
          <a:lstStyle/>
          <a:p>
            <a:r>
              <a:rPr lang="en-GB" b="1" dirty="0" smtClean="0"/>
              <a:t>SEMH Free School Site</a:t>
            </a:r>
            <a:endParaRPr lang="en-GB" b="1" dirty="0"/>
          </a:p>
        </p:txBody>
      </p:sp>
      <p:sp>
        <p:nvSpPr>
          <p:cNvPr id="3" name="Subtitle 2"/>
          <p:cNvSpPr>
            <a:spLocks noGrp="1"/>
          </p:cNvSpPr>
          <p:nvPr>
            <p:ph type="subTitle" idx="1"/>
          </p:nvPr>
        </p:nvSpPr>
        <p:spPr>
          <a:xfrm>
            <a:off x="1115616" y="3212976"/>
            <a:ext cx="6858000" cy="1655762"/>
          </a:xfrm>
        </p:spPr>
        <p:txBody>
          <a:bodyPr>
            <a:normAutofit lnSpcReduction="10000"/>
          </a:bodyPr>
          <a:lstStyle/>
          <a:p>
            <a:r>
              <a:rPr lang="en-GB" sz="3600" dirty="0" smtClean="0">
                <a:solidFill>
                  <a:srgbClr val="4B801A"/>
                </a:solidFill>
              </a:rPr>
              <a:t>Golden </a:t>
            </a:r>
            <a:r>
              <a:rPr lang="en-GB" sz="3600" dirty="0" err="1" smtClean="0">
                <a:solidFill>
                  <a:srgbClr val="4B801A"/>
                </a:solidFill>
              </a:rPr>
              <a:t>Flatts</a:t>
            </a:r>
            <a:r>
              <a:rPr lang="en-GB" sz="3600" dirty="0" smtClean="0">
                <a:solidFill>
                  <a:srgbClr val="4B801A"/>
                </a:solidFill>
              </a:rPr>
              <a:t> Hartlepool</a:t>
            </a:r>
          </a:p>
          <a:p>
            <a:endParaRPr lang="en-GB" sz="3600" dirty="0" smtClean="0">
              <a:solidFill>
                <a:srgbClr val="312682"/>
              </a:solidFill>
            </a:endParaRPr>
          </a:p>
          <a:p>
            <a:r>
              <a:rPr lang="en-GB" sz="3600" dirty="0" smtClean="0">
                <a:solidFill>
                  <a:srgbClr val="312682"/>
                </a:solidFill>
              </a:rPr>
              <a:t>Philip Timmins</a:t>
            </a:r>
            <a:endParaRPr lang="en-GB" sz="3600" dirty="0">
              <a:solidFill>
                <a:srgbClr val="312682"/>
              </a:solidFill>
            </a:endParaRPr>
          </a:p>
        </p:txBody>
      </p:sp>
    </p:spTree>
    <p:extLst>
      <p:ext uri="{BB962C8B-B14F-4D97-AF65-F5344CB8AC3E}">
        <p14:creationId xmlns:p14="http://schemas.microsoft.com/office/powerpoint/2010/main" val="3543741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459" y="1423555"/>
            <a:ext cx="849458" cy="1380506"/>
          </a:xfrm>
          <a:prstGeom prst="rect">
            <a:avLst/>
          </a:prstGeom>
          <a:noFill/>
        </p:spPr>
        <p:txBody>
          <a:bodyPr wrap="square" rtlCol="0">
            <a:spAutoFit/>
          </a:bodyPr>
          <a:lstStyle/>
          <a:p>
            <a:r>
              <a:rPr lang="en-GB" dirty="0" smtClean="0"/>
              <a:t>General Location Plan</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b="1635"/>
          <a:stretch>
            <a:fillRect/>
          </a:stretch>
        </p:blipFill>
        <p:spPr>
          <a:xfrm>
            <a:off x="2627784" y="188640"/>
            <a:ext cx="3668288" cy="5472608"/>
          </a:xfrm>
          <a:prstGeom prst="rect">
            <a:avLst/>
          </a:prstGeom>
        </p:spPr>
      </p:pic>
    </p:spTree>
    <p:extLst>
      <p:ext uri="{BB962C8B-B14F-4D97-AF65-F5344CB8AC3E}">
        <p14:creationId xmlns:p14="http://schemas.microsoft.com/office/powerpoint/2010/main" val="3009172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268760"/>
            <a:ext cx="5564332" cy="4088812"/>
          </a:xfrm>
          <a:prstGeom prst="rect">
            <a:avLst/>
          </a:prstGeom>
          <a:noFill/>
        </p:spPr>
        <p:txBody>
          <a:bodyPr wrap="square" rtlCol="0">
            <a:spAutoFit/>
          </a:bodyPr>
          <a:lstStyle/>
          <a:p>
            <a:pPr marL="342900" indent="-342900">
              <a:spcBef>
                <a:spcPts val="600"/>
              </a:spcBef>
              <a:spcAft>
                <a:spcPts val="600"/>
              </a:spcAft>
              <a:buFont typeface="Arial" pitchFamily="34" charset="0"/>
              <a:buChar char="•"/>
            </a:pPr>
            <a:r>
              <a:rPr lang="en-GB" sz="1700" dirty="0" smtClean="0">
                <a:solidFill>
                  <a:srgbClr val="312682"/>
                </a:solidFill>
              </a:rPr>
              <a:t>Golden Flatts Primary School</a:t>
            </a:r>
            <a:endParaRPr lang="en-GB" sz="1700" dirty="0">
              <a:solidFill>
                <a:srgbClr val="312682"/>
              </a:solidFill>
            </a:endParaRPr>
          </a:p>
          <a:p>
            <a:pPr marL="342900" indent="-342900">
              <a:spcBef>
                <a:spcPts val="600"/>
              </a:spcBef>
              <a:spcAft>
                <a:spcPts val="600"/>
              </a:spcAft>
              <a:buFont typeface="Arial" pitchFamily="34" charset="0"/>
              <a:buChar char="•"/>
            </a:pPr>
            <a:r>
              <a:rPr lang="en-GB" sz="1700" dirty="0" err="1" smtClean="0">
                <a:solidFill>
                  <a:srgbClr val="312682"/>
                </a:solidFill>
              </a:rPr>
              <a:t>Whitehorn</a:t>
            </a:r>
            <a:r>
              <a:rPr lang="en-GB" sz="1700" dirty="0" smtClean="0">
                <a:solidFill>
                  <a:srgbClr val="312682"/>
                </a:solidFill>
              </a:rPr>
              <a:t> Gardens supported living accommodation – built 2017</a:t>
            </a:r>
            <a:endParaRPr lang="en-GB" sz="1700" dirty="0">
              <a:solidFill>
                <a:srgbClr val="312682"/>
              </a:solidFill>
            </a:endParaRPr>
          </a:p>
          <a:p>
            <a:pPr marL="342900" indent="-342900">
              <a:spcBef>
                <a:spcPts val="600"/>
              </a:spcBef>
              <a:spcAft>
                <a:spcPts val="600"/>
              </a:spcAft>
              <a:buFont typeface="Arial" pitchFamily="34" charset="0"/>
              <a:buChar char="•"/>
            </a:pPr>
            <a:r>
              <a:rPr lang="en-GB" sz="1700" dirty="0" smtClean="0">
                <a:solidFill>
                  <a:srgbClr val="312682"/>
                </a:solidFill>
              </a:rPr>
              <a:t>Residential development sites (Council owned at present)</a:t>
            </a:r>
            <a:endParaRPr lang="en-GB" sz="1700" dirty="0">
              <a:solidFill>
                <a:srgbClr val="312682"/>
              </a:solidFill>
            </a:endParaRPr>
          </a:p>
          <a:p>
            <a:pPr marL="342900" indent="-342900">
              <a:spcBef>
                <a:spcPts val="600"/>
              </a:spcBef>
              <a:spcAft>
                <a:spcPts val="600"/>
              </a:spcAft>
              <a:buFont typeface="Arial" pitchFamily="34" charset="0"/>
              <a:buChar char="•"/>
            </a:pPr>
            <a:r>
              <a:rPr lang="en-GB" sz="1700" dirty="0" smtClean="0">
                <a:solidFill>
                  <a:srgbClr val="312682"/>
                </a:solidFill>
              </a:rPr>
              <a:t>Council owned residential estate – Golden Meadows</a:t>
            </a:r>
            <a:endParaRPr lang="en-GB" sz="1700" dirty="0">
              <a:solidFill>
                <a:srgbClr val="312682"/>
              </a:solidFill>
            </a:endParaRPr>
          </a:p>
          <a:p>
            <a:pPr marL="342900" indent="-342900">
              <a:spcBef>
                <a:spcPts val="600"/>
              </a:spcBef>
              <a:spcAft>
                <a:spcPts val="600"/>
              </a:spcAft>
              <a:buFont typeface="Arial" pitchFamily="34" charset="0"/>
              <a:buChar char="•"/>
            </a:pPr>
            <a:r>
              <a:rPr lang="en-GB" sz="1700" dirty="0" smtClean="0">
                <a:solidFill>
                  <a:srgbClr val="312682"/>
                </a:solidFill>
              </a:rPr>
              <a:t>Grazing land – Council owned</a:t>
            </a:r>
            <a:endParaRPr lang="en-GB" sz="1700" dirty="0">
              <a:solidFill>
                <a:srgbClr val="312682"/>
              </a:solidFill>
            </a:endParaRPr>
          </a:p>
          <a:p>
            <a:pPr marL="342900" indent="-342900">
              <a:spcBef>
                <a:spcPts val="600"/>
              </a:spcBef>
              <a:spcAft>
                <a:spcPts val="600"/>
              </a:spcAft>
              <a:buFont typeface="Arial" pitchFamily="34" charset="0"/>
              <a:buChar char="•"/>
            </a:pPr>
            <a:r>
              <a:rPr lang="en-GB" sz="1700" dirty="0" smtClean="0">
                <a:solidFill>
                  <a:srgbClr val="312682"/>
                </a:solidFill>
              </a:rPr>
              <a:t>Development land – potential medical sector and residential </a:t>
            </a:r>
            <a:endParaRPr lang="en-GB" sz="1700" dirty="0">
              <a:solidFill>
                <a:srgbClr val="312682"/>
              </a:solidFill>
            </a:endParaRPr>
          </a:p>
          <a:p>
            <a:pPr marL="342900" indent="-342900">
              <a:spcBef>
                <a:spcPts val="600"/>
              </a:spcBef>
              <a:spcAft>
                <a:spcPts val="600"/>
              </a:spcAft>
              <a:buFont typeface="Arial" pitchFamily="34" charset="0"/>
              <a:buChar char="•"/>
            </a:pPr>
            <a:r>
              <a:rPr lang="en-GB" sz="1700" dirty="0" smtClean="0">
                <a:solidFill>
                  <a:srgbClr val="312682"/>
                </a:solidFill>
              </a:rPr>
              <a:t>Private Housing</a:t>
            </a:r>
            <a:endParaRPr lang="en-GB" sz="1700" dirty="0">
              <a:solidFill>
                <a:srgbClr val="312682"/>
              </a:solidFill>
            </a:endParaRPr>
          </a:p>
          <a:p>
            <a:pPr marL="342900" indent="-342900">
              <a:spcBef>
                <a:spcPts val="600"/>
              </a:spcBef>
              <a:spcAft>
                <a:spcPts val="600"/>
              </a:spcAft>
              <a:buFont typeface="Arial" pitchFamily="34" charset="0"/>
              <a:buChar char="•"/>
            </a:pPr>
            <a:r>
              <a:rPr lang="en-GB" sz="1700" dirty="0" smtClean="0">
                <a:solidFill>
                  <a:srgbClr val="312682"/>
                </a:solidFill>
              </a:rPr>
              <a:t>TATA Steel </a:t>
            </a:r>
            <a:endParaRPr lang="en-GB" sz="1700" dirty="0">
              <a:solidFill>
                <a:srgbClr val="312682"/>
              </a:solidFill>
            </a:endParaRPr>
          </a:p>
        </p:txBody>
      </p:sp>
      <p:sp>
        <p:nvSpPr>
          <p:cNvPr id="4" name="Title 1"/>
          <p:cNvSpPr txBox="1">
            <a:spLocks/>
          </p:cNvSpPr>
          <p:nvPr/>
        </p:nvSpPr>
        <p:spPr>
          <a:xfrm>
            <a:off x="467544" y="332656"/>
            <a:ext cx="8228013" cy="720725"/>
          </a:xfrm>
          <a:prstGeom prst="rect">
            <a:avLst/>
          </a:prstGeom>
        </p:spPr>
        <p:txBody>
          <a:bodyPr/>
          <a:lstStyle/>
          <a:p>
            <a:pPr marL="0" marR="0" lvl="0" indent="0" algn="ctr" defTabSz="449263" rtl="0" eaLnBrk="0" fontAlgn="base" latinLnBrk="0" hangingPunct="0">
              <a:lnSpc>
                <a:spcPct val="93000"/>
              </a:lnSpc>
              <a:spcBef>
                <a:spcPct val="0"/>
              </a:spcBef>
              <a:spcAft>
                <a:spcPct val="0"/>
              </a:spcAft>
              <a:buClr>
                <a:srgbClr val="669900"/>
              </a:buClr>
              <a:buSzPct val="100000"/>
              <a:buFont typeface="Arial" charset="0"/>
              <a:buNone/>
              <a:tabLst/>
              <a:defRPr/>
            </a:pPr>
            <a:r>
              <a:rPr kumimoji="0" lang="en-US" sz="3800" b="1" i="0" u="none" strike="noStrike" kern="0" cap="none" spc="0" normalizeH="0" baseline="0" noProof="0" dirty="0" smtClean="0">
                <a:ln>
                  <a:noFill/>
                </a:ln>
                <a:solidFill>
                  <a:srgbClr val="4B801A"/>
                </a:solidFill>
                <a:effectLst/>
                <a:uLnTx/>
                <a:uFillTx/>
                <a:latin typeface="+mj-lt"/>
                <a:ea typeface="+mj-ea"/>
                <a:cs typeface="+mj-cs"/>
              </a:rPr>
              <a:t>Surrounding and nearby uses</a:t>
            </a:r>
            <a:endParaRPr kumimoji="0" lang="en-US" sz="3800" b="1" i="0" u="none" strike="noStrike" kern="0" cap="none" spc="0" normalizeH="0" baseline="0" noProof="0" dirty="0">
              <a:ln>
                <a:noFill/>
              </a:ln>
              <a:solidFill>
                <a:srgbClr val="4B801A"/>
              </a:solidFill>
              <a:effectLst/>
              <a:uLnTx/>
              <a:uFillTx/>
              <a:latin typeface="+mj-lt"/>
              <a:ea typeface="+mj-ea"/>
              <a:cs typeface="+mj-cs"/>
            </a:endParaRPr>
          </a:p>
        </p:txBody>
      </p:sp>
    </p:spTree>
    <p:extLst>
      <p:ext uri="{BB962C8B-B14F-4D97-AF65-F5344CB8AC3E}">
        <p14:creationId xmlns:p14="http://schemas.microsoft.com/office/powerpoint/2010/main" val="3635224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srcRect l="33534" t="19265" r="26165" b="10961"/>
          <a:stretch/>
        </p:blipFill>
        <p:spPr>
          <a:xfrm>
            <a:off x="4499992" y="239153"/>
            <a:ext cx="4176464" cy="5423169"/>
          </a:xfrm>
          <a:prstGeom prst="rect">
            <a:avLst/>
          </a:prstGeom>
        </p:spPr>
      </p:pic>
      <p:pic>
        <p:nvPicPr>
          <p:cNvPr id="1027" name="Picture 3" descr="C:\Users\ecppkm\Desktop\Picture1.png"/>
          <p:cNvPicPr>
            <a:picLocks noChangeAspect="1" noChangeArrowheads="1"/>
          </p:cNvPicPr>
          <p:nvPr/>
        </p:nvPicPr>
        <p:blipFill>
          <a:blip r:embed="rId3" cstate="print"/>
          <a:srcRect l="2008" t="4964" r="2008" b="6119"/>
          <a:stretch>
            <a:fillRect/>
          </a:stretch>
        </p:blipFill>
        <p:spPr bwMode="auto">
          <a:xfrm>
            <a:off x="467544" y="188640"/>
            <a:ext cx="3744416" cy="5544616"/>
          </a:xfrm>
          <a:prstGeom prst="rect">
            <a:avLst/>
          </a:prstGeom>
          <a:noFill/>
        </p:spPr>
      </p:pic>
    </p:spTree>
    <p:extLst>
      <p:ext uri="{BB962C8B-B14F-4D97-AF65-F5344CB8AC3E}">
        <p14:creationId xmlns:p14="http://schemas.microsoft.com/office/powerpoint/2010/main" val="1277501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60648"/>
            <a:ext cx="5400600" cy="5400600"/>
          </a:xfrm>
          <a:prstGeom prst="rect">
            <a:avLst/>
          </a:prstGeom>
        </p:spPr>
      </p:pic>
    </p:spTree>
    <p:extLst>
      <p:ext uri="{BB962C8B-B14F-4D97-AF65-F5344CB8AC3E}">
        <p14:creationId xmlns:p14="http://schemas.microsoft.com/office/powerpoint/2010/main" val="3952988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60648"/>
            <a:ext cx="3225786" cy="32257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60648"/>
            <a:ext cx="3212797" cy="321279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3573016"/>
            <a:ext cx="3002974" cy="3002974"/>
          </a:xfrm>
          <a:prstGeom prst="rect">
            <a:avLst/>
          </a:prstGeom>
        </p:spPr>
      </p:pic>
    </p:spTree>
    <p:extLst>
      <p:ext uri="{BB962C8B-B14F-4D97-AF65-F5344CB8AC3E}">
        <p14:creationId xmlns:p14="http://schemas.microsoft.com/office/powerpoint/2010/main" val="3125570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16632"/>
            <a:ext cx="3645911" cy="6481619"/>
          </a:xfrm>
          <a:prstGeom prst="rect">
            <a:avLst/>
          </a:prstGeom>
        </p:spPr>
      </p:pic>
    </p:spTree>
    <p:extLst>
      <p:ext uri="{BB962C8B-B14F-4D97-AF65-F5344CB8AC3E}">
        <p14:creationId xmlns:p14="http://schemas.microsoft.com/office/powerpoint/2010/main" val="2283040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44824"/>
            <a:ext cx="8228013" cy="2520578"/>
          </a:xfrm>
        </p:spPr>
        <p:txBody>
          <a:bodyPr/>
          <a:lstStyle/>
          <a:p>
            <a:r>
              <a:rPr lang="en-GB" dirty="0" smtClean="0"/>
              <a:t>Danielle Swainston</a:t>
            </a:r>
            <a:br>
              <a:rPr lang="en-GB" dirty="0" smtClean="0"/>
            </a:br>
            <a:r>
              <a:rPr lang="en-GB" dirty="0" smtClean="0"/>
              <a:t>Assistant Director, Joint Commissioning</a:t>
            </a:r>
            <a:r>
              <a:rPr lang="en-GB" dirty="0"/>
              <a:t/>
            </a:r>
            <a:br>
              <a:rPr lang="en-GB" dirty="0"/>
            </a:br>
            <a:endParaRPr lang="en-GB" dirty="0"/>
          </a:p>
        </p:txBody>
      </p:sp>
    </p:spTree>
    <p:extLst>
      <p:ext uri="{BB962C8B-B14F-4D97-AF65-F5344CB8AC3E}">
        <p14:creationId xmlns:p14="http://schemas.microsoft.com/office/powerpoint/2010/main" val="2453577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980728"/>
            <a:ext cx="6468341" cy="4385816"/>
          </a:xfrm>
          <a:prstGeom prst="rect">
            <a:avLst/>
          </a:prstGeom>
          <a:noFill/>
        </p:spPr>
        <p:txBody>
          <a:bodyPr wrap="square" rtlCol="0">
            <a:spAutoFit/>
          </a:bodyPr>
          <a:lstStyle/>
          <a:p>
            <a:pPr algn="ctr"/>
            <a:endParaRPr lang="en-GB" sz="2000" dirty="0">
              <a:solidFill>
                <a:schemeClr val="tx1"/>
              </a:solidFill>
            </a:endParaRPr>
          </a:p>
          <a:p>
            <a:pPr marL="342900" indent="-342900">
              <a:buFont typeface="Arial" panose="020B0604020202020204" pitchFamily="34" charset="0"/>
              <a:buChar char="•"/>
            </a:pPr>
            <a:r>
              <a:rPr lang="en-GB" sz="2000" dirty="0" smtClean="0">
                <a:solidFill>
                  <a:srgbClr val="312682"/>
                </a:solidFill>
              </a:rPr>
              <a:t>Fairly  level with some hedging and small trees </a:t>
            </a:r>
          </a:p>
          <a:p>
            <a:pPr marL="342900" indent="-342900">
              <a:buFont typeface="Arial" panose="020B0604020202020204" pitchFamily="34" charset="0"/>
              <a:buChar char="•"/>
            </a:pPr>
            <a:endParaRPr lang="en-GB" sz="2000" dirty="0">
              <a:solidFill>
                <a:srgbClr val="312682"/>
              </a:solidFill>
            </a:endParaRPr>
          </a:p>
          <a:p>
            <a:pPr marL="342900" indent="-342900">
              <a:buFont typeface="Arial" panose="020B0604020202020204" pitchFamily="34" charset="0"/>
              <a:buChar char="•"/>
            </a:pPr>
            <a:r>
              <a:rPr lang="en-GB" sz="2000" dirty="0" smtClean="0">
                <a:solidFill>
                  <a:srgbClr val="312682"/>
                </a:solidFill>
              </a:rPr>
              <a:t>Present use – grazing </a:t>
            </a:r>
          </a:p>
          <a:p>
            <a:pPr marL="342900" indent="-342900">
              <a:buFont typeface="Arial" panose="020B0604020202020204" pitchFamily="34" charset="0"/>
              <a:buChar char="•"/>
            </a:pPr>
            <a:endParaRPr lang="en-GB" sz="2000" dirty="0">
              <a:solidFill>
                <a:srgbClr val="312682"/>
              </a:solidFill>
            </a:endParaRPr>
          </a:p>
          <a:p>
            <a:pPr marL="342900" indent="-342900">
              <a:buFont typeface="Arial" panose="020B0604020202020204" pitchFamily="34" charset="0"/>
              <a:buChar char="•"/>
            </a:pPr>
            <a:r>
              <a:rPr lang="en-GB" sz="2000" dirty="0" smtClean="0">
                <a:solidFill>
                  <a:srgbClr val="312682"/>
                </a:solidFill>
              </a:rPr>
              <a:t>Owned by Hartlepool Borough Council</a:t>
            </a:r>
          </a:p>
          <a:p>
            <a:pPr marL="342900" indent="-342900">
              <a:buFont typeface="Arial" panose="020B0604020202020204" pitchFamily="34" charset="0"/>
              <a:buChar char="•"/>
            </a:pPr>
            <a:endParaRPr lang="en-GB" sz="2000" dirty="0">
              <a:solidFill>
                <a:srgbClr val="312682"/>
              </a:solidFill>
            </a:endParaRPr>
          </a:p>
          <a:p>
            <a:pPr marL="342900" indent="-342900">
              <a:buFont typeface="Arial" panose="020B0604020202020204" pitchFamily="34" charset="0"/>
              <a:buChar char="•"/>
            </a:pPr>
            <a:r>
              <a:rPr lang="en-GB" sz="2000" dirty="0" smtClean="0">
                <a:solidFill>
                  <a:srgbClr val="312682"/>
                </a:solidFill>
              </a:rPr>
              <a:t>Planning – Part of “natural and semi-natural green space” but considered suitable for appropriate development</a:t>
            </a:r>
          </a:p>
          <a:p>
            <a:pPr marL="342900" indent="-342900">
              <a:buFont typeface="Arial" panose="020B0604020202020204" pitchFamily="34" charset="0"/>
              <a:buChar char="•"/>
            </a:pPr>
            <a:endParaRPr lang="en-GB" sz="2000" dirty="0">
              <a:solidFill>
                <a:srgbClr val="312682"/>
              </a:solidFill>
            </a:endParaRPr>
          </a:p>
          <a:p>
            <a:pPr marL="342900" indent="-342900">
              <a:buFont typeface="Arial" panose="020B0604020202020204" pitchFamily="34" charset="0"/>
              <a:buChar char="•"/>
            </a:pPr>
            <a:r>
              <a:rPr lang="en-GB" sz="2000" dirty="0" smtClean="0">
                <a:solidFill>
                  <a:srgbClr val="312682"/>
                </a:solidFill>
              </a:rPr>
              <a:t>In Flood Zone 1 – very low risk of flooding</a:t>
            </a:r>
          </a:p>
          <a:p>
            <a:pPr marL="342900" indent="-342900">
              <a:buFont typeface="Arial" panose="020B0604020202020204" pitchFamily="34" charset="0"/>
              <a:buChar char="•"/>
            </a:pPr>
            <a:endParaRPr lang="en-GB" sz="2000" dirty="0">
              <a:solidFill>
                <a:srgbClr val="312682"/>
              </a:solidFill>
            </a:endParaRPr>
          </a:p>
          <a:p>
            <a:pPr marL="342900" indent="-342900">
              <a:buFont typeface="Arial" panose="020B0604020202020204" pitchFamily="34" charset="0"/>
              <a:buChar char="•"/>
            </a:pPr>
            <a:r>
              <a:rPr lang="en-GB" sz="2000" dirty="0" smtClean="0">
                <a:solidFill>
                  <a:srgbClr val="312682"/>
                </a:solidFill>
              </a:rPr>
              <a:t>Access from Seaton Lane and potentially Brenda Road (to the east)</a:t>
            </a:r>
            <a:endParaRPr lang="en-GB" sz="2000" dirty="0">
              <a:solidFill>
                <a:srgbClr val="312682"/>
              </a:solidFill>
            </a:endParaRPr>
          </a:p>
        </p:txBody>
      </p:sp>
      <p:sp>
        <p:nvSpPr>
          <p:cNvPr id="4" name="Title 1"/>
          <p:cNvSpPr txBox="1">
            <a:spLocks/>
          </p:cNvSpPr>
          <p:nvPr/>
        </p:nvSpPr>
        <p:spPr>
          <a:xfrm>
            <a:off x="457200" y="260350"/>
            <a:ext cx="8228013" cy="720725"/>
          </a:xfrm>
          <a:prstGeom prst="rect">
            <a:avLst/>
          </a:prstGeom>
        </p:spPr>
        <p:txBody>
          <a:bodyPr/>
          <a:lstStyle/>
          <a:p>
            <a:pPr marL="0" marR="0" lvl="0" indent="0" algn="ctr" defTabSz="449263" rtl="0" eaLnBrk="0" fontAlgn="base" latinLnBrk="0" hangingPunct="0">
              <a:lnSpc>
                <a:spcPct val="93000"/>
              </a:lnSpc>
              <a:spcBef>
                <a:spcPct val="0"/>
              </a:spcBef>
              <a:spcAft>
                <a:spcPct val="0"/>
              </a:spcAft>
              <a:buClr>
                <a:srgbClr val="669900"/>
              </a:buClr>
              <a:buSzPct val="100000"/>
              <a:buFont typeface="Arial" charset="0"/>
              <a:buNone/>
              <a:tabLst/>
              <a:defRPr/>
            </a:pPr>
            <a:r>
              <a:rPr lang="en-US" sz="3800" b="1" kern="0" dirty="0" smtClean="0">
                <a:solidFill>
                  <a:srgbClr val="4B801A"/>
                </a:solidFill>
                <a:latin typeface="+mj-lt"/>
                <a:ea typeface="+mj-ea"/>
                <a:cs typeface="+mj-cs"/>
              </a:rPr>
              <a:t>Site Attributes</a:t>
            </a:r>
            <a:endParaRPr kumimoji="0" lang="en-US" sz="3800" b="1" i="0" u="none" strike="noStrike" kern="0" cap="none" spc="0" normalizeH="0" baseline="0" noProof="0" dirty="0">
              <a:ln>
                <a:noFill/>
              </a:ln>
              <a:solidFill>
                <a:srgbClr val="4B801A"/>
              </a:solidFill>
              <a:effectLst/>
              <a:uLnTx/>
              <a:uFillTx/>
              <a:latin typeface="+mj-lt"/>
              <a:ea typeface="+mj-ea"/>
              <a:cs typeface="+mj-cs"/>
            </a:endParaRPr>
          </a:p>
        </p:txBody>
      </p:sp>
    </p:spTree>
    <p:extLst>
      <p:ext uri="{BB962C8B-B14F-4D97-AF65-F5344CB8AC3E}">
        <p14:creationId xmlns:p14="http://schemas.microsoft.com/office/powerpoint/2010/main" val="2495935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420889"/>
            <a:ext cx="8228013" cy="720725"/>
          </a:xfrm>
        </p:spPr>
        <p:txBody>
          <a:bodyPr/>
          <a:lstStyle/>
          <a:p>
            <a:r>
              <a:rPr lang="en-GB" dirty="0" smtClean="0"/>
              <a:t>Questions?</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fontScale="90000"/>
          </a:bodyPr>
          <a:lstStyle/>
          <a:p>
            <a:pPr algn="l"/>
            <a:r>
              <a:rPr lang="en-US" sz="5500" dirty="0" smtClean="0">
                <a:solidFill>
                  <a:schemeClr val="bg1"/>
                </a:solidFill>
                <a:latin typeface="Minion Pro" panose="02040503050201020203" pitchFamily="18" charset="0"/>
                <a:cs typeface="Garamond"/>
              </a:rPr>
              <a:t>Special school competitions </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500" i="1" dirty="0">
              <a:solidFill>
                <a:srgbClr val="9EC1E7"/>
              </a:solidFill>
              <a:latin typeface="Minion Pro" panose="02040503050201020203" pitchFamily="18" charset="0"/>
              <a:cs typeface="Garamond"/>
            </a:endParaRPr>
          </a:p>
        </p:txBody>
      </p:sp>
    </p:spTree>
    <p:extLst>
      <p:ext uri="{BB962C8B-B14F-4D97-AF65-F5344CB8AC3E}">
        <p14:creationId xmlns:p14="http://schemas.microsoft.com/office/powerpoint/2010/main" val="73067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00335F"/>
                </a:solidFill>
                <a:latin typeface="Minion Pro" panose="02040503050201020203" pitchFamily="18" charset="0"/>
                <a:cs typeface="Calibri"/>
              </a:rPr>
              <a:t>Agenda</a:t>
            </a:r>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48" y="1285875"/>
            <a:ext cx="8639175" cy="3095078"/>
          </a:xfrm>
          <a:prstGeom prst="rect">
            <a:avLst/>
          </a:prstGeom>
          <a:noFill/>
        </p:spPr>
        <p:txBody>
          <a:bodyPr wrap="square" rtlCol="0">
            <a:spAutoFit/>
          </a:bodyPr>
          <a:lstStyle/>
          <a:p>
            <a:pPr marL="285750" indent="-285750">
              <a:lnSpc>
                <a:spcPct val="114000"/>
              </a:lnSpc>
              <a:buClr>
                <a:srgbClr val="00335F"/>
              </a:buClr>
              <a:buFont typeface="Arial" panose="020B0604020202020204" pitchFamily="34" charset="0"/>
              <a:buChar char="•"/>
            </a:pPr>
            <a:r>
              <a:rPr lang="en-GB" dirty="0" smtClean="0">
                <a:solidFill>
                  <a:srgbClr val="3C3C3B"/>
                </a:solidFill>
                <a:cs typeface="Calibri"/>
              </a:rPr>
              <a:t>Introductions</a:t>
            </a:r>
          </a:p>
          <a:p>
            <a:pPr marL="285750" indent="-285750">
              <a:lnSpc>
                <a:spcPct val="114000"/>
              </a:lnSpc>
              <a:buClr>
                <a:srgbClr val="00335F"/>
              </a:buClr>
              <a:buFont typeface="Arial" panose="020B0604020202020204" pitchFamily="34" charset="0"/>
              <a:buChar char="•"/>
            </a:pPr>
            <a:r>
              <a:rPr lang="en-GB" dirty="0" smtClean="0">
                <a:solidFill>
                  <a:srgbClr val="3C3C3B"/>
                </a:solidFill>
                <a:cs typeface="Calibri"/>
              </a:rPr>
              <a:t>About New Schools Network</a:t>
            </a:r>
          </a:p>
          <a:p>
            <a:pPr marL="285750" indent="-285750">
              <a:lnSpc>
                <a:spcPct val="114000"/>
              </a:lnSpc>
              <a:buClr>
                <a:srgbClr val="00335F"/>
              </a:buClr>
              <a:buFont typeface="Arial" panose="020B0604020202020204" pitchFamily="34" charset="0"/>
              <a:buChar char="•"/>
            </a:pPr>
            <a:r>
              <a:rPr lang="en-GB" dirty="0" smtClean="0">
                <a:solidFill>
                  <a:srgbClr val="3C3C3B"/>
                </a:solidFill>
                <a:cs typeface="Calibri"/>
              </a:rPr>
              <a:t>Special free schools: the basics </a:t>
            </a:r>
          </a:p>
          <a:p>
            <a:pPr marL="285750" indent="-285750">
              <a:lnSpc>
                <a:spcPct val="114000"/>
              </a:lnSpc>
              <a:buClr>
                <a:srgbClr val="00335F"/>
              </a:buClr>
              <a:buFont typeface="Arial" panose="020B0604020202020204" pitchFamily="34" charset="0"/>
              <a:buChar char="•"/>
            </a:pPr>
            <a:r>
              <a:rPr lang="en-GB" dirty="0" smtClean="0">
                <a:solidFill>
                  <a:srgbClr val="3C3C3B"/>
                </a:solidFill>
                <a:cs typeface="Calibri"/>
              </a:rPr>
              <a:t>The special free school application process</a:t>
            </a:r>
          </a:p>
          <a:p>
            <a:pPr marL="285750" indent="-285750">
              <a:lnSpc>
                <a:spcPct val="114000"/>
              </a:lnSpc>
              <a:buClr>
                <a:srgbClr val="00335F"/>
              </a:buClr>
              <a:buFont typeface="Arial" panose="020B0604020202020204" pitchFamily="34" charset="0"/>
              <a:buChar char="•"/>
            </a:pPr>
            <a:r>
              <a:rPr lang="en-GB" dirty="0" smtClean="0">
                <a:solidFill>
                  <a:srgbClr val="3C3C3B"/>
                </a:solidFill>
                <a:cs typeface="Calibri"/>
              </a:rPr>
              <a:t>How New Schools Network can help you</a:t>
            </a:r>
          </a:p>
          <a:p>
            <a:pPr marL="285750" indent="-285750">
              <a:lnSpc>
                <a:spcPct val="114000"/>
              </a:lnSpc>
              <a:buClr>
                <a:srgbClr val="00335F"/>
              </a:buClr>
              <a:buFont typeface="Arial" panose="020B0604020202020204" pitchFamily="34" charset="0"/>
              <a:buChar char="•"/>
            </a:pPr>
            <a:r>
              <a:rPr lang="en-GB" dirty="0" smtClean="0">
                <a:solidFill>
                  <a:srgbClr val="3C3C3B"/>
                </a:solidFill>
                <a:cs typeface="Calibri"/>
              </a:rPr>
              <a:t>Questions</a:t>
            </a:r>
            <a:endParaRPr lang="en-GB" dirty="0">
              <a:solidFill>
                <a:srgbClr val="3C3C3B"/>
              </a:solidFill>
              <a:cs typeface="Calibri"/>
            </a:endParaRPr>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617644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335F"/>
                </a:solidFill>
                <a:latin typeface="Minion Pro" panose="02040503050201020203" pitchFamily="18" charset="0"/>
                <a:cs typeface="Calibri"/>
              </a:rPr>
              <a:t>About New Schools Network</a:t>
            </a:r>
          </a:p>
        </p:txBody>
      </p:sp>
      <p:sp>
        <p:nvSpPr>
          <p:cNvPr id="5" name="TextBox 4"/>
          <p:cNvSpPr txBox="1"/>
          <p:nvPr/>
        </p:nvSpPr>
        <p:spPr>
          <a:xfrm>
            <a:off x="209549" y="1303020"/>
            <a:ext cx="8639175" cy="189577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1"/>
                </a:solidFill>
              </a:rPr>
              <a:t>Independent charity, founded in 2009</a:t>
            </a:r>
            <a:br>
              <a:rPr lang="en-GB" dirty="0">
                <a:solidFill>
                  <a:schemeClr val="tx1"/>
                </a:solidFill>
              </a:rPr>
            </a:br>
            <a:endParaRPr lang="en-GB" dirty="0">
              <a:solidFill>
                <a:schemeClr val="tx1"/>
              </a:solidFill>
            </a:endParaRPr>
          </a:p>
          <a:p>
            <a:pPr marL="285750" indent="-285750">
              <a:buFont typeface="Arial" panose="020B0604020202020204" pitchFamily="34" charset="0"/>
              <a:buChar char="•"/>
            </a:pPr>
            <a:r>
              <a:rPr lang="en-GB" dirty="0" smtClean="0">
                <a:solidFill>
                  <a:schemeClr val="tx1"/>
                </a:solidFill>
              </a:rPr>
              <a:t>Supports </a:t>
            </a:r>
            <a:r>
              <a:rPr lang="en-GB" dirty="0">
                <a:solidFill>
                  <a:schemeClr val="tx1"/>
                </a:solidFill>
              </a:rPr>
              <a:t>free school applicants and open/approved free </a:t>
            </a:r>
            <a:r>
              <a:rPr lang="en-GB" dirty="0" smtClean="0">
                <a:solidFill>
                  <a:schemeClr val="tx1"/>
                </a:solidFill>
              </a:rPr>
              <a:t>schools</a:t>
            </a:r>
            <a:r>
              <a:rPr lang="en-GB" dirty="0">
                <a:solidFill>
                  <a:schemeClr val="tx1"/>
                </a:solidFill>
              </a:rPr>
              <a:t/>
            </a:r>
            <a:br>
              <a:rPr lang="en-GB" dirty="0">
                <a:solidFill>
                  <a:schemeClr val="tx1"/>
                </a:solidFill>
              </a:rPr>
            </a:br>
            <a:endParaRPr lang="en-GB" dirty="0">
              <a:solidFill>
                <a:schemeClr val="tx1"/>
              </a:solidFill>
            </a:endParaRPr>
          </a:p>
          <a:p>
            <a:pPr marL="285750" indent="-285750">
              <a:buFont typeface="Arial" panose="020B0604020202020204" pitchFamily="34" charset="0"/>
              <a:buChar char="•"/>
            </a:pPr>
            <a:r>
              <a:rPr lang="en-GB" dirty="0" smtClean="0">
                <a:solidFill>
                  <a:schemeClr val="tx1"/>
                </a:solidFill>
              </a:rPr>
              <a:t>Worked </a:t>
            </a:r>
            <a:r>
              <a:rPr lang="en-GB" dirty="0">
                <a:solidFill>
                  <a:schemeClr val="tx1"/>
                </a:solidFill>
              </a:rPr>
              <a:t>with around 70% open/approved free schools</a:t>
            </a:r>
            <a:br>
              <a:rPr lang="en-GB" dirty="0">
                <a:solidFill>
                  <a:schemeClr val="tx1"/>
                </a:solidFill>
              </a:rPr>
            </a:br>
            <a:endParaRPr lang="en-GB" dirty="0">
              <a:solidFill>
                <a:schemeClr val="tx1"/>
              </a:solidFill>
            </a:endParaRPr>
          </a:p>
          <a:p>
            <a:pPr marL="285750" indent="-285750">
              <a:buFont typeface="Arial" panose="020B0604020202020204" pitchFamily="34" charset="0"/>
              <a:buChar char="•"/>
            </a:pPr>
            <a:r>
              <a:rPr lang="en-GB" dirty="0" smtClean="0">
                <a:solidFill>
                  <a:schemeClr val="tx1"/>
                </a:solidFill>
              </a:rPr>
              <a:t>Free </a:t>
            </a:r>
            <a:r>
              <a:rPr lang="en-GB" dirty="0">
                <a:solidFill>
                  <a:schemeClr val="tx1"/>
                </a:solidFill>
              </a:rPr>
              <a:t>services</a:t>
            </a:r>
          </a:p>
        </p:txBody>
      </p:sp>
    </p:spTree>
    <p:extLst>
      <p:ext uri="{BB962C8B-B14F-4D97-AF65-F5344CB8AC3E}">
        <p14:creationId xmlns:p14="http://schemas.microsoft.com/office/powerpoint/2010/main" val="66214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rgbClr val="00335F"/>
              </a:solidFill>
              <a:latin typeface="Minion Pro" panose="02040503050201020203" pitchFamily="18" charset="0"/>
              <a:cs typeface="Calibri"/>
            </a:endParaRPr>
          </a:p>
        </p:txBody>
      </p:sp>
      <p:sp>
        <p:nvSpPr>
          <p:cNvPr id="4" name="Title 1"/>
          <p:cNvSpPr txBox="1">
            <a:spLocks/>
          </p:cNvSpPr>
          <p:nvPr/>
        </p:nvSpPr>
        <p:spPr>
          <a:xfrm>
            <a:off x="209548" y="204597"/>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00335F"/>
                </a:solidFill>
                <a:latin typeface="Minion Pro" panose="02040503050201020203" pitchFamily="18" charset="0"/>
                <a:cs typeface="Calibri"/>
              </a:rPr>
              <a:t>Free schools: the basics </a:t>
            </a:r>
            <a:endParaRPr lang="en-GB" sz="4000" dirty="0">
              <a:solidFill>
                <a:srgbClr val="00335F"/>
              </a:solidFill>
              <a:latin typeface="Minion Pro" panose="02040503050201020203" pitchFamily="18" charset="0"/>
              <a:cs typeface="Calibri"/>
            </a:endParaRPr>
          </a:p>
          <a:p>
            <a:endParaRPr lang="en-GB" sz="4000" dirty="0">
              <a:solidFill>
                <a:srgbClr val="00335F"/>
              </a:solidFill>
              <a:latin typeface="Minion Pro" panose="02040503050201020203" pitchFamily="18" charset="0"/>
              <a:cs typeface="Calibri"/>
            </a:endParaRPr>
          </a:p>
        </p:txBody>
      </p:sp>
      <p:sp>
        <p:nvSpPr>
          <p:cNvPr id="10" name="TextBox 9"/>
          <p:cNvSpPr txBox="1"/>
          <p:nvPr/>
        </p:nvSpPr>
        <p:spPr>
          <a:xfrm>
            <a:off x="517514" y="3863499"/>
            <a:ext cx="3657917" cy="1770698"/>
          </a:xfrm>
          <a:prstGeom prst="roundRect">
            <a:avLst/>
          </a:prstGeom>
          <a:solidFill>
            <a:srgbClr val="1464A3"/>
          </a:solidFill>
        </p:spPr>
        <p:txBody>
          <a:bodyPr wrap="square" rtlCol="0">
            <a:spAutoFit/>
          </a:bodyPr>
          <a:lstStyle/>
          <a:p>
            <a:pPr algn="ctr"/>
            <a:endParaRPr lang="en-GB" sz="1400" dirty="0" smtClean="0">
              <a:solidFill>
                <a:schemeClr val="bg1"/>
              </a:solidFill>
            </a:endParaRPr>
          </a:p>
          <a:p>
            <a:pPr algn="ctr"/>
            <a:r>
              <a:rPr lang="en-GB" sz="3200" dirty="0" smtClean="0">
                <a:solidFill>
                  <a:schemeClr val="bg1"/>
                </a:solidFill>
              </a:rPr>
              <a:t>How are the funded?</a:t>
            </a:r>
          </a:p>
          <a:p>
            <a:pPr algn="ctr"/>
            <a:endParaRPr lang="en-GB" sz="1600" dirty="0" smtClean="0">
              <a:solidFill>
                <a:schemeClr val="bg1"/>
              </a:solidFill>
            </a:endParaRPr>
          </a:p>
        </p:txBody>
      </p:sp>
      <p:sp>
        <p:nvSpPr>
          <p:cNvPr id="12" name="TextBox 11"/>
          <p:cNvSpPr txBox="1"/>
          <p:nvPr/>
        </p:nvSpPr>
        <p:spPr>
          <a:xfrm>
            <a:off x="517513" y="1682551"/>
            <a:ext cx="3657917" cy="1736646"/>
          </a:xfrm>
          <a:prstGeom prst="roundRect">
            <a:avLst/>
          </a:prstGeom>
          <a:solidFill>
            <a:srgbClr val="1464A3"/>
          </a:solidFill>
        </p:spPr>
        <p:txBody>
          <a:bodyPr wrap="square" rtlCol="0">
            <a:spAutoFit/>
          </a:bodyPr>
          <a:lstStyle/>
          <a:p>
            <a:pPr algn="ctr"/>
            <a:endParaRPr lang="en-GB" sz="3200" dirty="0" smtClean="0">
              <a:solidFill>
                <a:schemeClr val="bg1"/>
              </a:solidFill>
            </a:endParaRPr>
          </a:p>
          <a:p>
            <a:pPr algn="ctr"/>
            <a:r>
              <a:rPr lang="en-GB" sz="3200" dirty="0" smtClean="0">
                <a:solidFill>
                  <a:schemeClr val="bg1"/>
                </a:solidFill>
              </a:rPr>
              <a:t>What are they?</a:t>
            </a:r>
          </a:p>
          <a:p>
            <a:pPr algn="ctr"/>
            <a:endParaRPr lang="en-GB" sz="3200" dirty="0" smtClean="0">
              <a:solidFill>
                <a:schemeClr val="bg1"/>
              </a:solidFill>
            </a:endParaRPr>
          </a:p>
        </p:txBody>
      </p:sp>
      <p:sp>
        <p:nvSpPr>
          <p:cNvPr id="13" name="TextBox 12"/>
          <p:cNvSpPr txBox="1"/>
          <p:nvPr/>
        </p:nvSpPr>
        <p:spPr>
          <a:xfrm>
            <a:off x="4681536" y="1682551"/>
            <a:ext cx="3657917" cy="1736646"/>
          </a:xfrm>
          <a:prstGeom prst="roundRect">
            <a:avLst/>
          </a:prstGeom>
          <a:solidFill>
            <a:srgbClr val="1464A3"/>
          </a:solidFill>
        </p:spPr>
        <p:txBody>
          <a:bodyPr wrap="square" rtlCol="0">
            <a:spAutoFit/>
          </a:bodyPr>
          <a:lstStyle/>
          <a:p>
            <a:pPr algn="ctr"/>
            <a:endParaRPr lang="en-GB" sz="3200" dirty="0" smtClean="0">
              <a:solidFill>
                <a:schemeClr val="bg1"/>
              </a:solidFill>
            </a:endParaRPr>
          </a:p>
          <a:p>
            <a:pPr algn="ctr"/>
            <a:r>
              <a:rPr lang="en-GB" sz="3200" dirty="0" smtClean="0">
                <a:solidFill>
                  <a:schemeClr val="bg1"/>
                </a:solidFill>
              </a:rPr>
              <a:t>Who sets them up?</a:t>
            </a:r>
          </a:p>
          <a:p>
            <a:pPr algn="ctr"/>
            <a:endParaRPr lang="en-GB" sz="3200" dirty="0" smtClean="0">
              <a:solidFill>
                <a:schemeClr val="bg1"/>
              </a:solidFill>
            </a:endParaRPr>
          </a:p>
        </p:txBody>
      </p:sp>
      <p:sp>
        <p:nvSpPr>
          <p:cNvPr id="14" name="TextBox 13"/>
          <p:cNvSpPr txBox="1"/>
          <p:nvPr/>
        </p:nvSpPr>
        <p:spPr>
          <a:xfrm>
            <a:off x="4681536" y="3897551"/>
            <a:ext cx="3657917" cy="1736646"/>
          </a:xfrm>
          <a:prstGeom prst="roundRect">
            <a:avLst/>
          </a:prstGeom>
          <a:solidFill>
            <a:srgbClr val="1464A3"/>
          </a:solidFill>
        </p:spPr>
        <p:txBody>
          <a:bodyPr wrap="square" rtlCol="0">
            <a:spAutoFit/>
          </a:bodyPr>
          <a:lstStyle/>
          <a:p>
            <a:pPr algn="ctr"/>
            <a:endParaRPr lang="en-GB" sz="3200" dirty="0" smtClean="0">
              <a:solidFill>
                <a:schemeClr val="bg1"/>
              </a:solidFill>
            </a:endParaRPr>
          </a:p>
          <a:p>
            <a:pPr algn="ctr"/>
            <a:r>
              <a:rPr lang="en-GB" sz="3200" dirty="0" smtClean="0">
                <a:solidFill>
                  <a:schemeClr val="bg1"/>
                </a:solidFill>
              </a:rPr>
              <a:t>Freedoms</a:t>
            </a:r>
          </a:p>
          <a:p>
            <a:pPr algn="ctr"/>
            <a:endParaRPr lang="en-GB" sz="3200" dirty="0" smtClean="0">
              <a:solidFill>
                <a:schemeClr val="bg1"/>
              </a:solidFill>
            </a:endParaRPr>
          </a:p>
        </p:txBody>
      </p:sp>
    </p:spTree>
    <p:extLst>
      <p:ext uri="{BB962C8B-B14F-4D97-AF65-F5344CB8AC3E}">
        <p14:creationId xmlns:p14="http://schemas.microsoft.com/office/powerpoint/2010/main" val="2661806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00335F"/>
                </a:solidFill>
                <a:latin typeface="Minion Pro" panose="02040503050201020203" pitchFamily="18" charset="0"/>
                <a:cs typeface="Calibri"/>
              </a:rPr>
              <a:t>Free schools: the basics</a:t>
            </a:r>
            <a:endParaRPr lang="en-GB" sz="4000" dirty="0">
              <a:solidFill>
                <a:srgbClr val="00335F"/>
              </a:solidFill>
              <a:latin typeface="Minion Pro" panose="02040503050201020203" pitchFamily="18" charset="0"/>
              <a:cs typeface="Calibri"/>
            </a:endParaRPr>
          </a:p>
        </p:txBody>
      </p:sp>
      <p:sp>
        <p:nvSpPr>
          <p:cNvPr id="10" name="TextBox 9"/>
          <p:cNvSpPr txBox="1"/>
          <p:nvPr/>
        </p:nvSpPr>
        <p:spPr>
          <a:xfrm>
            <a:off x="593239" y="1466832"/>
            <a:ext cx="3717373" cy="646331"/>
          </a:xfrm>
          <a:prstGeom prst="rect">
            <a:avLst/>
          </a:prstGeom>
          <a:solidFill>
            <a:srgbClr val="00335F"/>
          </a:solidFill>
        </p:spPr>
        <p:txBody>
          <a:bodyPr wrap="square" rtlCol="0">
            <a:spAutoFit/>
          </a:bodyPr>
          <a:lstStyle/>
          <a:p>
            <a:pPr algn="ctr"/>
            <a:r>
              <a:rPr lang="en-GB" sz="3600" dirty="0" smtClean="0">
                <a:solidFill>
                  <a:schemeClr val="bg1"/>
                </a:solidFill>
                <a:latin typeface="Minion Pro" panose="02040503050201020203" pitchFamily="18" charset="0"/>
              </a:rPr>
              <a:t>Do…</a:t>
            </a:r>
            <a:endParaRPr lang="en-GB" sz="2800" dirty="0" smtClean="0">
              <a:solidFill>
                <a:schemeClr val="bg1"/>
              </a:solidFill>
            </a:endParaRPr>
          </a:p>
        </p:txBody>
      </p:sp>
      <p:sp>
        <p:nvSpPr>
          <p:cNvPr id="11" name="TextBox 10"/>
          <p:cNvSpPr txBox="1"/>
          <p:nvPr/>
        </p:nvSpPr>
        <p:spPr>
          <a:xfrm>
            <a:off x="593238" y="3289058"/>
            <a:ext cx="3717374" cy="1200329"/>
          </a:xfrm>
          <a:prstGeom prst="rect">
            <a:avLst/>
          </a:prstGeom>
          <a:solidFill>
            <a:srgbClr val="9EC1E7"/>
          </a:solidFill>
        </p:spPr>
        <p:txBody>
          <a:bodyPr wrap="square" rtlCol="0">
            <a:spAutoFit/>
          </a:bodyPr>
          <a:lstStyle/>
          <a:p>
            <a:pPr algn="ctr"/>
            <a:r>
              <a:rPr lang="en-GB" sz="2400" dirty="0" smtClean="0">
                <a:solidFill>
                  <a:schemeClr val="bg1"/>
                </a:solidFill>
              </a:rPr>
              <a:t>Be open to all pupils, regardless of their faith, ability or social background</a:t>
            </a:r>
            <a:endParaRPr lang="en-GB" sz="2400" dirty="0">
              <a:solidFill>
                <a:schemeClr val="bg1"/>
              </a:solidFill>
            </a:endParaRPr>
          </a:p>
        </p:txBody>
      </p:sp>
      <p:sp>
        <p:nvSpPr>
          <p:cNvPr id="12" name="TextBox 11"/>
          <p:cNvSpPr txBox="1"/>
          <p:nvPr/>
        </p:nvSpPr>
        <p:spPr>
          <a:xfrm>
            <a:off x="593239" y="4639707"/>
            <a:ext cx="3717374" cy="1200329"/>
          </a:xfrm>
          <a:prstGeom prst="rect">
            <a:avLst/>
          </a:prstGeom>
          <a:solidFill>
            <a:srgbClr val="F0300A"/>
          </a:solidFill>
        </p:spPr>
        <p:txBody>
          <a:bodyPr wrap="square" rtlCol="0">
            <a:spAutoFit/>
          </a:bodyPr>
          <a:lstStyle/>
          <a:p>
            <a:pPr algn="ctr"/>
            <a:r>
              <a:rPr lang="en-GB" sz="2400" dirty="0" smtClean="0">
                <a:solidFill>
                  <a:schemeClr val="bg1"/>
                </a:solidFill>
              </a:rPr>
              <a:t>Held accountable through Ofsted inspections and exam results</a:t>
            </a:r>
            <a:endParaRPr lang="en-GB" sz="2400" dirty="0">
              <a:solidFill>
                <a:schemeClr val="bg1"/>
              </a:solidFill>
            </a:endParaRPr>
          </a:p>
        </p:txBody>
      </p:sp>
      <p:sp>
        <p:nvSpPr>
          <p:cNvPr id="13" name="TextBox 12"/>
          <p:cNvSpPr txBox="1"/>
          <p:nvPr/>
        </p:nvSpPr>
        <p:spPr>
          <a:xfrm>
            <a:off x="593238" y="2309074"/>
            <a:ext cx="3717374" cy="830997"/>
          </a:xfrm>
          <a:prstGeom prst="rect">
            <a:avLst/>
          </a:prstGeom>
          <a:solidFill>
            <a:srgbClr val="1464A3"/>
          </a:solidFill>
        </p:spPr>
        <p:txBody>
          <a:bodyPr wrap="square" rtlCol="0">
            <a:spAutoFit/>
          </a:bodyPr>
          <a:lstStyle/>
          <a:p>
            <a:pPr algn="ctr"/>
            <a:r>
              <a:rPr lang="en-GB" sz="2400" dirty="0" smtClean="0">
                <a:solidFill>
                  <a:schemeClr val="bg1"/>
                </a:solidFill>
              </a:rPr>
              <a:t>Offer education for pupils aged 4 - 19</a:t>
            </a:r>
          </a:p>
        </p:txBody>
      </p:sp>
      <p:sp>
        <p:nvSpPr>
          <p:cNvPr id="21" name="TextBox 20"/>
          <p:cNvSpPr txBox="1"/>
          <p:nvPr/>
        </p:nvSpPr>
        <p:spPr>
          <a:xfrm>
            <a:off x="4923379" y="1541122"/>
            <a:ext cx="3717373" cy="646331"/>
          </a:xfrm>
          <a:prstGeom prst="rect">
            <a:avLst/>
          </a:prstGeom>
          <a:solidFill>
            <a:srgbClr val="00335F"/>
          </a:solidFill>
        </p:spPr>
        <p:txBody>
          <a:bodyPr wrap="square" rtlCol="0">
            <a:spAutoFit/>
          </a:bodyPr>
          <a:lstStyle/>
          <a:p>
            <a:pPr algn="ctr"/>
            <a:r>
              <a:rPr lang="en-GB" sz="3600" dirty="0" smtClean="0">
                <a:solidFill>
                  <a:schemeClr val="bg1"/>
                </a:solidFill>
                <a:latin typeface="Minion Pro" panose="02040503050201020203" pitchFamily="18" charset="0"/>
              </a:rPr>
              <a:t>Do not…</a:t>
            </a:r>
            <a:endParaRPr lang="en-GB" sz="2800" dirty="0" smtClean="0">
              <a:solidFill>
                <a:schemeClr val="bg1"/>
              </a:solidFill>
            </a:endParaRPr>
          </a:p>
        </p:txBody>
      </p:sp>
      <p:sp>
        <p:nvSpPr>
          <p:cNvPr id="22" name="TextBox 21"/>
          <p:cNvSpPr txBox="1"/>
          <p:nvPr/>
        </p:nvSpPr>
        <p:spPr>
          <a:xfrm>
            <a:off x="4923378" y="3289058"/>
            <a:ext cx="3717374" cy="461665"/>
          </a:xfrm>
          <a:prstGeom prst="rect">
            <a:avLst/>
          </a:prstGeom>
          <a:solidFill>
            <a:srgbClr val="9EC1E7"/>
          </a:solidFill>
        </p:spPr>
        <p:txBody>
          <a:bodyPr wrap="square" rtlCol="0">
            <a:spAutoFit/>
          </a:bodyPr>
          <a:lstStyle/>
          <a:p>
            <a:pPr algn="ctr"/>
            <a:r>
              <a:rPr lang="en-GB" sz="2400" dirty="0" smtClean="0">
                <a:solidFill>
                  <a:schemeClr val="bg1"/>
                </a:solidFill>
              </a:rPr>
              <a:t>Get set up by ‘anybody’</a:t>
            </a:r>
            <a:endParaRPr lang="en-GB" sz="2400" dirty="0">
              <a:solidFill>
                <a:schemeClr val="bg1"/>
              </a:solidFill>
            </a:endParaRPr>
          </a:p>
        </p:txBody>
      </p:sp>
      <p:sp>
        <p:nvSpPr>
          <p:cNvPr id="23" name="TextBox 22"/>
          <p:cNvSpPr txBox="1"/>
          <p:nvPr/>
        </p:nvSpPr>
        <p:spPr>
          <a:xfrm>
            <a:off x="4923377" y="2309074"/>
            <a:ext cx="3717374" cy="830997"/>
          </a:xfrm>
          <a:prstGeom prst="rect">
            <a:avLst/>
          </a:prstGeom>
          <a:solidFill>
            <a:srgbClr val="1464A3"/>
          </a:solidFill>
        </p:spPr>
        <p:txBody>
          <a:bodyPr wrap="square" rtlCol="0">
            <a:spAutoFit/>
          </a:bodyPr>
          <a:lstStyle/>
          <a:p>
            <a:pPr algn="ctr"/>
            <a:r>
              <a:rPr lang="en-GB" sz="2400" dirty="0" smtClean="0">
                <a:solidFill>
                  <a:schemeClr val="bg1"/>
                </a:solidFill>
              </a:rPr>
              <a:t>Receive more funding than other state schools</a:t>
            </a:r>
          </a:p>
        </p:txBody>
      </p:sp>
    </p:spTree>
    <p:extLst>
      <p:ext uri="{BB962C8B-B14F-4D97-AF65-F5344CB8AC3E}">
        <p14:creationId xmlns:p14="http://schemas.microsoft.com/office/powerpoint/2010/main" val="636584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13627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335F"/>
                </a:solidFill>
                <a:latin typeface="Minion Pro" panose="02040503050201020203" pitchFamily="18" charset="0"/>
                <a:cs typeface="Calibri"/>
              </a:rPr>
              <a:t>Special and AP free schools: </a:t>
            </a:r>
            <a:r>
              <a:rPr lang="en-GB" sz="3200" dirty="0">
                <a:solidFill>
                  <a:srgbClr val="00335F"/>
                </a:solidFill>
                <a:latin typeface="Minion Pro" panose="02040503050201020203" pitchFamily="18" charset="0"/>
                <a:cs typeface="Calibri"/>
              </a:rPr>
              <a:t>the basics</a:t>
            </a:r>
          </a:p>
          <a:p>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48" y="1623060"/>
            <a:ext cx="8639175" cy="36992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tx1"/>
                </a:solidFill>
              </a:rPr>
              <a:t>There are 34 open special free schools in England</a:t>
            </a:r>
            <a:br>
              <a:rPr lang="en-GB" dirty="0" smtClean="0">
                <a:solidFill>
                  <a:schemeClr val="tx1"/>
                </a:solidFill>
              </a:rPr>
            </a:br>
            <a:endParaRPr lang="en-GB" dirty="0" smtClean="0">
              <a:solidFill>
                <a:schemeClr val="tx1"/>
              </a:solidFill>
            </a:endParaRPr>
          </a:p>
          <a:p>
            <a:pPr marL="285750" indent="-285750">
              <a:buFont typeface="Arial" panose="020B0604020202020204" pitchFamily="34" charset="0"/>
              <a:buChar char="•"/>
            </a:pPr>
            <a:r>
              <a:rPr lang="en-GB" dirty="0" smtClean="0">
                <a:solidFill>
                  <a:schemeClr val="tx1"/>
                </a:solidFill>
              </a:rPr>
              <a:t> There are 54 that have been approved to open </a:t>
            </a:r>
            <a:br>
              <a:rPr lang="en-GB" dirty="0" smtClean="0">
                <a:solidFill>
                  <a:schemeClr val="tx1"/>
                </a:solidFill>
              </a:rPr>
            </a:br>
            <a:endParaRPr lang="en-GB" dirty="0" smtClean="0">
              <a:solidFill>
                <a:schemeClr val="tx1"/>
              </a:solidFill>
            </a:endParaRPr>
          </a:p>
          <a:p>
            <a:pPr marL="285750" indent="-285750">
              <a:buFont typeface="Arial" panose="020B0604020202020204" pitchFamily="34" charset="0"/>
              <a:buChar char="•"/>
            </a:pPr>
            <a:r>
              <a:rPr lang="en-GB" dirty="0" smtClean="0">
                <a:solidFill>
                  <a:schemeClr val="tx1"/>
                </a:solidFill>
              </a:rPr>
              <a:t> Only 19 have been inspected by </a:t>
            </a:r>
            <a:r>
              <a:rPr lang="en-GB" dirty="0" err="1" smtClean="0">
                <a:solidFill>
                  <a:schemeClr val="tx1"/>
                </a:solidFill>
              </a:rPr>
              <a:t>Ofsted</a:t>
            </a:r>
            <a:r>
              <a:rPr lang="en-GB" dirty="0" smtClean="0">
                <a:solidFill>
                  <a:schemeClr val="tx1"/>
                </a:solidFill>
              </a:rPr>
              <a:t>: 17 of which are Good or Outstanding</a:t>
            </a:r>
          </a:p>
          <a:p>
            <a:pPr marL="285750" indent="-285750">
              <a:buFont typeface="Arial" panose="020B0604020202020204" pitchFamily="34" charset="0"/>
              <a:buChar char="•"/>
            </a:pPr>
            <a:endParaRPr lang="en-GB" dirty="0" smtClean="0">
              <a:solidFill>
                <a:schemeClr val="tx1"/>
              </a:solidFill>
            </a:endParaRPr>
          </a:p>
          <a:p>
            <a:pPr marL="285750" indent="-285750">
              <a:buFont typeface="Arial" panose="020B0604020202020204" pitchFamily="34" charset="0"/>
              <a:buChar char="•"/>
            </a:pPr>
            <a:endParaRPr lang="en-GB" dirty="0" smtClean="0">
              <a:solidFill>
                <a:schemeClr val="tx1"/>
              </a:solidFill>
            </a:endParaRPr>
          </a:p>
          <a:p>
            <a:pPr marL="285750" indent="-285750">
              <a:buFont typeface="Arial" panose="020B0604020202020204" pitchFamily="34" charset="0"/>
              <a:buChar char="•"/>
            </a:pPr>
            <a:endParaRPr lang="en-GB" dirty="0" smtClean="0">
              <a:solidFill>
                <a:schemeClr val="tx1"/>
              </a:solidFill>
            </a:endParaRPr>
          </a:p>
          <a:p>
            <a:pPr marL="285750" indent="-285750">
              <a:buFont typeface="Arial" panose="020B0604020202020204" pitchFamily="34" charset="0"/>
              <a:buChar char="•"/>
            </a:pPr>
            <a:r>
              <a:rPr lang="en-GB" dirty="0" smtClean="0">
                <a:solidFill>
                  <a:schemeClr val="tx1"/>
                </a:solidFill>
              </a:rPr>
              <a:t>There are 42 open AP free schools in England</a:t>
            </a:r>
            <a:br>
              <a:rPr lang="en-GB" dirty="0" smtClean="0">
                <a:solidFill>
                  <a:schemeClr val="tx1"/>
                </a:solidFill>
              </a:rPr>
            </a:br>
            <a:endParaRPr lang="en-GB" dirty="0" smtClean="0">
              <a:solidFill>
                <a:schemeClr val="tx1"/>
              </a:solidFill>
            </a:endParaRPr>
          </a:p>
          <a:p>
            <a:pPr marL="285750" indent="-285750">
              <a:buFont typeface="Arial" panose="020B0604020202020204" pitchFamily="34" charset="0"/>
              <a:buChar char="•"/>
            </a:pPr>
            <a:r>
              <a:rPr lang="en-GB" dirty="0" smtClean="0">
                <a:solidFill>
                  <a:schemeClr val="tx1"/>
                </a:solidFill>
              </a:rPr>
              <a:t> There are 11 that have been approved to open </a:t>
            </a:r>
            <a:br>
              <a:rPr lang="en-GB" dirty="0" smtClean="0">
                <a:solidFill>
                  <a:schemeClr val="tx1"/>
                </a:solidFill>
              </a:rPr>
            </a:br>
            <a:endParaRPr lang="en-GB" dirty="0" smtClean="0">
              <a:solidFill>
                <a:schemeClr val="tx1"/>
              </a:solidFill>
            </a:endParaRPr>
          </a:p>
          <a:p>
            <a:pPr marL="285750" indent="-285750">
              <a:buFont typeface="Arial" panose="020B0604020202020204" pitchFamily="34" charset="0"/>
              <a:buChar char="•"/>
            </a:pPr>
            <a:r>
              <a:rPr lang="en-GB" dirty="0" smtClean="0">
                <a:solidFill>
                  <a:schemeClr val="tx1"/>
                </a:solidFill>
              </a:rPr>
              <a:t> Only 32 have been inspected by </a:t>
            </a:r>
            <a:r>
              <a:rPr lang="en-GB" dirty="0" err="1" smtClean="0">
                <a:solidFill>
                  <a:schemeClr val="tx1"/>
                </a:solidFill>
              </a:rPr>
              <a:t>Ofsted</a:t>
            </a:r>
            <a:r>
              <a:rPr lang="en-GB" dirty="0" smtClean="0">
                <a:solidFill>
                  <a:schemeClr val="tx1"/>
                </a:solidFill>
              </a:rPr>
              <a:t>: 26 of which are Good or Outstanding</a:t>
            </a: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165001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fontScale="90000"/>
          </a:bodyPr>
          <a:lstStyle/>
          <a:p>
            <a:pPr algn="l"/>
            <a:r>
              <a:rPr lang="en-US" sz="5500" dirty="0" smtClean="0">
                <a:solidFill>
                  <a:schemeClr val="bg1"/>
                </a:solidFill>
                <a:latin typeface="Minion Pro" panose="02040503050201020203" pitchFamily="18" charset="0"/>
                <a:cs typeface="Garamond"/>
              </a:rPr>
              <a:t>Special free school application process</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500" i="1" dirty="0">
              <a:solidFill>
                <a:srgbClr val="9EC1E7"/>
              </a:solidFill>
              <a:latin typeface="Minion Pro" panose="02040503050201020203" pitchFamily="18" charset="0"/>
              <a:cs typeface="Garamond"/>
            </a:endParaRPr>
          </a:p>
        </p:txBody>
      </p:sp>
    </p:spTree>
    <p:extLst>
      <p:ext uri="{BB962C8B-B14F-4D97-AF65-F5344CB8AC3E}">
        <p14:creationId xmlns:p14="http://schemas.microsoft.com/office/powerpoint/2010/main" val="945411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335F"/>
                </a:solidFill>
                <a:latin typeface="Minion Pro" panose="02040503050201020203" pitchFamily="18" charset="0"/>
              </a:rPr>
              <a:t>Special and AP application </a:t>
            </a:r>
            <a:r>
              <a:rPr lang="en-GB" sz="3600" dirty="0" smtClean="0">
                <a:solidFill>
                  <a:srgbClr val="00335F"/>
                </a:solidFill>
                <a:latin typeface="Minion Pro" panose="02040503050201020203" pitchFamily="18" charset="0"/>
              </a:rPr>
              <a:t>process</a:t>
            </a:r>
            <a:endParaRPr lang="en-GB" sz="3600" dirty="0">
              <a:solidFill>
                <a:srgbClr val="00335F"/>
              </a:solidFill>
              <a:latin typeface="Minion Pro" panose="02040503050201020203" pitchFamily="18" charset="0"/>
            </a:endParaRPr>
          </a:p>
          <a:p>
            <a:endParaRPr lang="en-GB" sz="3600" dirty="0">
              <a:solidFill>
                <a:srgbClr val="00335F"/>
              </a:solidFill>
              <a:latin typeface="Minion Pro" panose="02040503050201020203" pitchFamily="18" charset="0"/>
              <a:cs typeface="Calibri"/>
            </a:endParaRPr>
          </a:p>
        </p:txBody>
      </p:sp>
      <p:sp>
        <p:nvSpPr>
          <p:cNvPr id="7" name="TextBox 6"/>
          <p:cNvSpPr txBox="1"/>
          <p:nvPr/>
        </p:nvSpPr>
        <p:spPr>
          <a:xfrm>
            <a:off x="209549" y="1374254"/>
            <a:ext cx="2043194" cy="5270674"/>
          </a:xfrm>
          <a:prstGeom prst="rect">
            <a:avLst/>
          </a:prstGeom>
          <a:solidFill>
            <a:srgbClr val="00335F"/>
          </a:solidFill>
        </p:spPr>
        <p:txBody>
          <a:bodyPr wrap="square" rtlCol="0">
            <a:spAutoFit/>
          </a:bodyPr>
          <a:lstStyle/>
          <a:p>
            <a:pPr algn="ctr"/>
            <a:r>
              <a:rPr lang="en-GB" sz="2000" dirty="0" smtClean="0">
                <a:solidFill>
                  <a:schemeClr val="bg1"/>
                </a:solidFill>
                <a:latin typeface="Minion Pro" panose="02040503050201020203" pitchFamily="18" charset="0"/>
              </a:rPr>
              <a:t>Bid</a:t>
            </a:r>
          </a:p>
          <a:p>
            <a:pPr algn="ctr"/>
            <a:endParaRPr lang="en-GB" sz="1050" b="1" dirty="0">
              <a:solidFill>
                <a:schemeClr val="bg1"/>
              </a:solidFill>
            </a:endParaRPr>
          </a:p>
          <a:p>
            <a:r>
              <a:rPr lang="en-GB" sz="1700" u="sng" dirty="0">
                <a:solidFill>
                  <a:schemeClr val="bg1"/>
                </a:solidFill>
              </a:rPr>
              <a:t>The LA</a:t>
            </a:r>
          </a:p>
          <a:p>
            <a:pPr marL="342900" indent="-342900">
              <a:buFont typeface="Arial" panose="020B0604020202020204" pitchFamily="34" charset="0"/>
              <a:buChar char="•"/>
            </a:pPr>
            <a:r>
              <a:rPr lang="en-GB" sz="1700" dirty="0"/>
              <a:t>Determines key features</a:t>
            </a:r>
          </a:p>
          <a:p>
            <a:pPr marL="342900" indent="-342900">
              <a:buFont typeface="Arial" panose="020B0604020202020204" pitchFamily="34" charset="0"/>
              <a:buChar char="•"/>
            </a:pPr>
            <a:r>
              <a:rPr lang="en-GB" sz="1700" dirty="0"/>
              <a:t>Prepares evidence of </a:t>
            </a:r>
            <a:r>
              <a:rPr lang="en-GB" sz="1700" dirty="0" smtClean="0"/>
              <a:t>need</a:t>
            </a:r>
          </a:p>
          <a:p>
            <a:pPr marL="342900" indent="-342900">
              <a:buFont typeface="Arial" panose="020B0604020202020204" pitchFamily="34" charset="0"/>
              <a:buChar char="•"/>
            </a:pPr>
            <a:r>
              <a:rPr lang="en-GB" sz="1700" dirty="0" smtClean="0"/>
              <a:t>Identifies potential site</a:t>
            </a:r>
            <a:endParaRPr lang="en-GB" sz="1700" dirty="0"/>
          </a:p>
          <a:p>
            <a:pPr marL="342900" indent="-342900">
              <a:buFont typeface="Arial" panose="020B0604020202020204" pitchFamily="34" charset="0"/>
              <a:buChar char="•"/>
            </a:pPr>
            <a:r>
              <a:rPr lang="en-GB" sz="1700" dirty="0"/>
              <a:t>Submits </a:t>
            </a:r>
            <a:r>
              <a:rPr lang="en-GB" sz="1700" dirty="0" smtClean="0"/>
              <a:t>a bid to </a:t>
            </a:r>
            <a:r>
              <a:rPr lang="en-GB" sz="1700" dirty="0"/>
              <a:t>the DfE </a:t>
            </a:r>
          </a:p>
          <a:p>
            <a:endParaRPr lang="en-GB" sz="1700" dirty="0"/>
          </a:p>
          <a:p>
            <a:pPr marL="342900" indent="-342900">
              <a:buFont typeface="Arial" panose="020B0604020202020204" pitchFamily="34" charset="0"/>
              <a:buChar char="•"/>
            </a:pPr>
            <a:endParaRPr lang="en-GB" sz="1700" dirty="0"/>
          </a:p>
          <a:p>
            <a:r>
              <a:rPr lang="en-GB" sz="1700" u="sng" dirty="0"/>
              <a:t>The </a:t>
            </a:r>
            <a:r>
              <a:rPr lang="en-GB" sz="1700" u="sng" dirty="0" err="1"/>
              <a:t>DfE</a:t>
            </a:r>
            <a:r>
              <a:rPr lang="en-GB" sz="1700" u="sng" dirty="0"/>
              <a:t>: </a:t>
            </a:r>
          </a:p>
          <a:p>
            <a:pPr marL="342900" indent="-342900">
              <a:buFont typeface="Arial" panose="020B0604020202020204" pitchFamily="34" charset="0"/>
              <a:buChar char="•"/>
            </a:pPr>
            <a:r>
              <a:rPr lang="en-GB" sz="1700" dirty="0"/>
              <a:t>Approves LAs </a:t>
            </a:r>
            <a:r>
              <a:rPr lang="en-GB" sz="1700" dirty="0" smtClean="0"/>
              <a:t>bid documents</a:t>
            </a:r>
            <a:endParaRPr lang="en-GB" sz="1700" dirty="0"/>
          </a:p>
          <a:p>
            <a:pPr marL="342900" indent="-342900">
              <a:buFont typeface="Arial" panose="020B0604020202020204" pitchFamily="34" charset="0"/>
              <a:buChar char="•"/>
            </a:pPr>
            <a:r>
              <a:rPr lang="en-GB" sz="1700" dirty="0"/>
              <a:t>Publishes specification and </a:t>
            </a:r>
            <a:r>
              <a:rPr lang="en-GB" sz="1700" dirty="0" smtClean="0"/>
              <a:t>application criteria</a:t>
            </a:r>
          </a:p>
        </p:txBody>
      </p:sp>
      <p:sp>
        <p:nvSpPr>
          <p:cNvPr id="8" name="TextBox 7"/>
          <p:cNvSpPr txBox="1"/>
          <p:nvPr/>
        </p:nvSpPr>
        <p:spPr>
          <a:xfrm>
            <a:off x="4762335" y="1376908"/>
            <a:ext cx="1942782" cy="4878259"/>
          </a:xfrm>
          <a:prstGeom prst="rect">
            <a:avLst/>
          </a:prstGeom>
          <a:solidFill>
            <a:srgbClr val="9EC1E7"/>
          </a:solidFill>
        </p:spPr>
        <p:txBody>
          <a:bodyPr wrap="square" rtlCol="0">
            <a:spAutoFit/>
          </a:bodyPr>
          <a:lstStyle/>
          <a:p>
            <a:pPr algn="ctr"/>
            <a:r>
              <a:rPr lang="en-GB" sz="2000" dirty="0">
                <a:solidFill>
                  <a:schemeClr val="bg1"/>
                </a:solidFill>
                <a:latin typeface="Minion Pro" panose="02040503050201020203" pitchFamily="18" charset="0"/>
              </a:rPr>
              <a:t>Pre-opening </a:t>
            </a:r>
            <a:r>
              <a:rPr lang="en-GB" sz="2000" dirty="0" smtClean="0">
                <a:solidFill>
                  <a:schemeClr val="bg1"/>
                </a:solidFill>
                <a:latin typeface="Minion Pro" panose="02040503050201020203" pitchFamily="18" charset="0"/>
              </a:rPr>
              <a:t>phase</a:t>
            </a:r>
            <a:endParaRPr lang="en-GB" sz="2000" b="1" dirty="0">
              <a:solidFill>
                <a:schemeClr val="bg1"/>
              </a:solidFill>
            </a:endParaRPr>
          </a:p>
          <a:p>
            <a:pPr marL="285750" indent="-285750">
              <a:buClr>
                <a:schemeClr val="bg1"/>
              </a:buClr>
              <a:buFont typeface="Arial" panose="020B0604020202020204" pitchFamily="34" charset="0"/>
              <a:buChar char="•"/>
            </a:pPr>
            <a:endParaRPr lang="en-GB" sz="1600" dirty="0" smtClean="0">
              <a:solidFill>
                <a:schemeClr val="bg1"/>
              </a:solidFill>
            </a:endParaRPr>
          </a:p>
          <a:p>
            <a:pPr marL="285750" indent="-285750">
              <a:buClr>
                <a:schemeClr val="bg1"/>
              </a:buClr>
              <a:buFont typeface="Arial" panose="020B0604020202020204" pitchFamily="34" charset="0"/>
              <a:buChar char="•"/>
            </a:pPr>
            <a:r>
              <a:rPr lang="en-GB" sz="1700" dirty="0" smtClean="0">
                <a:solidFill>
                  <a:schemeClr val="bg1"/>
                </a:solidFill>
              </a:rPr>
              <a:t>Enrol on to NSN Delivery Programme</a:t>
            </a:r>
          </a:p>
          <a:p>
            <a:pPr marL="285750" indent="-285750">
              <a:buClr>
                <a:schemeClr val="bg1"/>
              </a:buClr>
              <a:buFont typeface="Arial" panose="020B0604020202020204" pitchFamily="34" charset="0"/>
              <a:buChar char="•"/>
            </a:pPr>
            <a:endParaRPr lang="en-GB" sz="1700" dirty="0">
              <a:solidFill>
                <a:schemeClr val="bg1"/>
              </a:solidFill>
            </a:endParaRPr>
          </a:p>
          <a:p>
            <a:pPr marL="285750" indent="-285750">
              <a:buClr>
                <a:schemeClr val="bg1"/>
              </a:buClr>
              <a:buFont typeface="Arial" panose="020B0604020202020204" pitchFamily="34" charset="0"/>
              <a:buChar char="•"/>
            </a:pPr>
            <a:r>
              <a:rPr lang="en-GB" sz="1700" dirty="0" smtClean="0">
                <a:solidFill>
                  <a:schemeClr val="bg1"/>
                </a:solidFill>
              </a:rPr>
              <a:t>Recruit </a:t>
            </a:r>
            <a:r>
              <a:rPr lang="en-GB" sz="1700" dirty="0">
                <a:solidFill>
                  <a:schemeClr val="bg1"/>
                </a:solidFill>
              </a:rPr>
              <a:t>staff, develop policies and curriculum, recruit </a:t>
            </a:r>
            <a:r>
              <a:rPr lang="en-GB" sz="1700" dirty="0" smtClean="0">
                <a:solidFill>
                  <a:schemeClr val="bg1"/>
                </a:solidFill>
              </a:rPr>
              <a:t>pupils</a:t>
            </a:r>
            <a:endParaRPr lang="en-GB" sz="1700" dirty="0">
              <a:solidFill>
                <a:schemeClr val="bg1"/>
              </a:solidFill>
            </a:endParaRPr>
          </a:p>
          <a:p>
            <a:pPr marL="285750" indent="-285750">
              <a:buClr>
                <a:schemeClr val="bg1"/>
              </a:buClr>
              <a:buFont typeface="Arial" panose="020B0604020202020204" pitchFamily="34" charset="0"/>
              <a:buChar char="•"/>
            </a:pPr>
            <a:endParaRPr lang="en-GB" sz="1700" dirty="0">
              <a:solidFill>
                <a:schemeClr val="bg1"/>
              </a:solidFill>
            </a:endParaRPr>
          </a:p>
          <a:p>
            <a:pPr marL="285750" indent="-285750">
              <a:buClr>
                <a:schemeClr val="bg1"/>
              </a:buClr>
              <a:buFont typeface="Arial" panose="020B0604020202020204" pitchFamily="34" charset="0"/>
              <a:buChar char="•"/>
            </a:pPr>
            <a:r>
              <a:rPr lang="en-GB" sz="1700" dirty="0">
                <a:solidFill>
                  <a:schemeClr val="bg1"/>
                </a:solidFill>
              </a:rPr>
              <a:t>Support and funding from DfE</a:t>
            </a:r>
          </a:p>
          <a:p>
            <a:pPr marL="285750" indent="-285750">
              <a:buClr>
                <a:schemeClr val="bg1"/>
              </a:buClr>
              <a:buFont typeface="Arial" panose="020B0604020202020204" pitchFamily="34" charset="0"/>
              <a:buChar char="•"/>
            </a:pPr>
            <a:endParaRPr lang="en-GB" sz="1700" dirty="0">
              <a:solidFill>
                <a:schemeClr val="bg1"/>
              </a:solidFill>
            </a:endParaRPr>
          </a:p>
          <a:p>
            <a:pPr marL="285750" indent="-285750">
              <a:buClr>
                <a:schemeClr val="bg1"/>
              </a:buClr>
              <a:buFont typeface="Arial" panose="020B0604020202020204" pitchFamily="34" charset="0"/>
              <a:buChar char="•"/>
            </a:pPr>
            <a:r>
              <a:rPr lang="en-GB" sz="1700" dirty="0">
                <a:solidFill>
                  <a:schemeClr val="bg1"/>
                </a:solidFill>
              </a:rPr>
              <a:t>Sign funding </a:t>
            </a:r>
            <a:r>
              <a:rPr lang="en-GB" sz="1700" dirty="0" smtClean="0">
                <a:solidFill>
                  <a:schemeClr val="bg1"/>
                </a:solidFill>
              </a:rPr>
              <a:t>agreement</a:t>
            </a:r>
            <a:endParaRPr lang="en-GB" sz="1700" dirty="0">
              <a:solidFill>
                <a:schemeClr val="bg1"/>
              </a:solidFill>
            </a:endParaRPr>
          </a:p>
        </p:txBody>
      </p:sp>
      <p:sp>
        <p:nvSpPr>
          <p:cNvPr id="9" name="TextBox 8"/>
          <p:cNvSpPr txBox="1"/>
          <p:nvPr/>
        </p:nvSpPr>
        <p:spPr>
          <a:xfrm>
            <a:off x="6905942" y="1374254"/>
            <a:ext cx="1942782" cy="3662541"/>
          </a:xfrm>
          <a:prstGeom prst="rect">
            <a:avLst/>
          </a:prstGeom>
          <a:solidFill>
            <a:srgbClr val="F0300A"/>
          </a:solidFill>
        </p:spPr>
        <p:txBody>
          <a:bodyPr wrap="square" rtlCol="0">
            <a:spAutoFit/>
          </a:bodyPr>
          <a:lstStyle/>
          <a:p>
            <a:pPr algn="ctr"/>
            <a:r>
              <a:rPr lang="en-GB" sz="2000" dirty="0">
                <a:solidFill>
                  <a:schemeClr val="bg1"/>
                </a:solidFill>
                <a:latin typeface="Minion Pro" panose="02040503050201020203" pitchFamily="18" charset="0"/>
              </a:rPr>
              <a:t>Open phase</a:t>
            </a:r>
            <a:r>
              <a:rPr lang="en-GB" dirty="0">
                <a:solidFill>
                  <a:schemeClr val="bg1"/>
                </a:solidFill>
                <a:latin typeface="Minion Pro" panose="02040503050201020203" pitchFamily="18" charset="0"/>
              </a:rPr>
              <a:t/>
            </a:r>
            <a:br>
              <a:rPr lang="en-GB" dirty="0">
                <a:solidFill>
                  <a:schemeClr val="bg1"/>
                </a:solidFill>
                <a:latin typeface="Minion Pro" panose="02040503050201020203" pitchFamily="18" charset="0"/>
              </a:rPr>
            </a:br>
            <a:endParaRPr lang="en-GB" dirty="0">
              <a:latin typeface="Minion Pro" panose="02040503050201020203" pitchFamily="18" charset="0"/>
            </a:endParaRPr>
          </a:p>
          <a:p>
            <a:pPr marL="285750" indent="-285750">
              <a:buFont typeface="Arial" panose="020B0604020202020204" pitchFamily="34" charset="0"/>
              <a:buChar char="•"/>
            </a:pPr>
            <a:r>
              <a:rPr lang="en-GB" sz="1700" dirty="0" smtClean="0">
                <a:solidFill>
                  <a:schemeClr val="bg1"/>
                </a:solidFill>
              </a:rPr>
              <a:t>Continue relationship with NSN</a:t>
            </a:r>
          </a:p>
          <a:p>
            <a:pPr marL="285750" indent="-285750">
              <a:buFont typeface="Arial" panose="020B0604020202020204" pitchFamily="34" charset="0"/>
              <a:buChar char="•"/>
            </a:pPr>
            <a:endParaRPr lang="en-GB" sz="1700" dirty="0">
              <a:solidFill>
                <a:schemeClr val="bg1"/>
              </a:solidFill>
            </a:endParaRPr>
          </a:p>
          <a:p>
            <a:pPr marL="285750" indent="-285750">
              <a:buFont typeface="Arial" panose="020B0604020202020204" pitchFamily="34" charset="0"/>
              <a:buChar char="•"/>
            </a:pPr>
            <a:r>
              <a:rPr lang="en-GB" sz="1700" dirty="0" smtClean="0">
                <a:solidFill>
                  <a:schemeClr val="bg1"/>
                </a:solidFill>
              </a:rPr>
              <a:t>Build </a:t>
            </a:r>
            <a:r>
              <a:rPr lang="en-GB" sz="1700" dirty="0">
                <a:solidFill>
                  <a:schemeClr val="bg1"/>
                </a:solidFill>
              </a:rPr>
              <a:t>up to capacity</a:t>
            </a:r>
          </a:p>
          <a:p>
            <a:pPr marL="285750" indent="-285750">
              <a:buFont typeface="Arial" panose="020B0604020202020204" pitchFamily="34" charset="0"/>
              <a:buChar char="•"/>
            </a:pPr>
            <a:endParaRPr lang="en-GB" sz="1700" dirty="0">
              <a:solidFill>
                <a:schemeClr val="bg1"/>
              </a:solidFill>
            </a:endParaRPr>
          </a:p>
          <a:p>
            <a:pPr marL="285750" indent="-285750">
              <a:buFont typeface="Arial" panose="020B0604020202020204" pitchFamily="34" charset="0"/>
              <a:buChar char="•"/>
            </a:pPr>
            <a:r>
              <a:rPr lang="en-GB" sz="1700" dirty="0">
                <a:solidFill>
                  <a:schemeClr val="bg1"/>
                </a:solidFill>
              </a:rPr>
              <a:t>Ofsted inspection with three years</a:t>
            </a:r>
          </a:p>
          <a:p>
            <a:endParaRPr lang="en-GB" sz="1600" dirty="0">
              <a:solidFill>
                <a:schemeClr val="bg1"/>
              </a:solidFill>
            </a:endParaRPr>
          </a:p>
        </p:txBody>
      </p:sp>
      <p:sp>
        <p:nvSpPr>
          <p:cNvPr id="10" name="TextBox 9"/>
          <p:cNvSpPr txBox="1"/>
          <p:nvPr/>
        </p:nvSpPr>
        <p:spPr>
          <a:xfrm>
            <a:off x="2485942" y="1374254"/>
            <a:ext cx="2043194" cy="4555093"/>
          </a:xfrm>
          <a:prstGeom prst="rect">
            <a:avLst/>
          </a:prstGeom>
          <a:solidFill>
            <a:srgbClr val="1464A3"/>
          </a:solidFill>
        </p:spPr>
        <p:txBody>
          <a:bodyPr wrap="square" rtlCol="0">
            <a:spAutoFit/>
          </a:bodyPr>
          <a:lstStyle/>
          <a:p>
            <a:pPr algn="ctr"/>
            <a:r>
              <a:rPr lang="en-GB" sz="2000" dirty="0">
                <a:solidFill>
                  <a:schemeClr val="bg1"/>
                </a:solidFill>
                <a:latin typeface="Minion Pro" panose="02040503050201020203" pitchFamily="18" charset="0"/>
              </a:rPr>
              <a:t>Application</a:t>
            </a:r>
          </a:p>
          <a:p>
            <a:pPr>
              <a:buClr>
                <a:schemeClr val="bg1"/>
              </a:buClr>
            </a:pPr>
            <a:endParaRPr lang="en-GB" sz="1500" dirty="0">
              <a:solidFill>
                <a:schemeClr val="bg1"/>
              </a:solidFill>
            </a:endParaRPr>
          </a:p>
          <a:p>
            <a:pPr marL="285750" indent="-285750">
              <a:buClr>
                <a:schemeClr val="bg1"/>
              </a:buClr>
              <a:buFont typeface="Arial" panose="020B0604020202020204" pitchFamily="34" charset="0"/>
              <a:buChar char="•"/>
            </a:pPr>
            <a:r>
              <a:rPr lang="en-GB" sz="1700" dirty="0">
                <a:solidFill>
                  <a:schemeClr val="bg1"/>
                </a:solidFill>
              </a:rPr>
              <a:t>Prepare an application </a:t>
            </a:r>
            <a:r>
              <a:rPr lang="en-GB" sz="1700" dirty="0" smtClean="0">
                <a:solidFill>
                  <a:schemeClr val="bg1"/>
                </a:solidFill>
              </a:rPr>
              <a:t>with </a:t>
            </a:r>
            <a:r>
              <a:rPr lang="en-GB" sz="1700" dirty="0">
                <a:solidFill>
                  <a:schemeClr val="bg1"/>
                </a:solidFill>
              </a:rPr>
              <a:t>free support from NSN</a:t>
            </a:r>
          </a:p>
          <a:p>
            <a:pPr marL="285750" indent="-285750">
              <a:buClr>
                <a:schemeClr val="bg1"/>
              </a:buClr>
              <a:buFont typeface="Arial" panose="020B0604020202020204" pitchFamily="34" charset="0"/>
              <a:buChar char="•"/>
            </a:pPr>
            <a:endParaRPr lang="en-GB" sz="1700" dirty="0">
              <a:solidFill>
                <a:schemeClr val="bg1"/>
              </a:solidFill>
            </a:endParaRPr>
          </a:p>
          <a:p>
            <a:pPr marL="285750" indent="-285750">
              <a:buClr>
                <a:schemeClr val="bg1"/>
              </a:buClr>
              <a:buFont typeface="Arial" panose="020B0604020202020204" pitchFamily="34" charset="0"/>
              <a:buChar char="•"/>
            </a:pPr>
            <a:r>
              <a:rPr lang="en-GB" sz="1700" dirty="0">
                <a:solidFill>
                  <a:schemeClr val="bg1"/>
                </a:solidFill>
              </a:rPr>
              <a:t>Submit application to </a:t>
            </a:r>
            <a:r>
              <a:rPr lang="en-GB" sz="1700" smtClean="0">
                <a:solidFill>
                  <a:schemeClr val="bg1"/>
                </a:solidFill>
              </a:rPr>
              <a:t>the DfE and LA</a:t>
            </a:r>
            <a:endParaRPr lang="en-GB" sz="1700" dirty="0">
              <a:solidFill>
                <a:schemeClr val="bg1"/>
              </a:solidFill>
            </a:endParaRPr>
          </a:p>
          <a:p>
            <a:pPr marL="285750" indent="-285750">
              <a:buClr>
                <a:schemeClr val="bg1"/>
              </a:buClr>
              <a:buFont typeface="Arial" panose="020B0604020202020204" pitchFamily="34" charset="0"/>
              <a:buChar char="•"/>
            </a:pPr>
            <a:endParaRPr lang="en-GB" sz="1700" dirty="0">
              <a:solidFill>
                <a:schemeClr val="bg1"/>
              </a:solidFill>
            </a:endParaRPr>
          </a:p>
          <a:p>
            <a:pPr marL="285750" indent="-285750">
              <a:buClr>
                <a:schemeClr val="bg1"/>
              </a:buClr>
              <a:buFont typeface="Arial" panose="020B0604020202020204" pitchFamily="34" charset="0"/>
              <a:buChar char="•"/>
            </a:pPr>
            <a:r>
              <a:rPr lang="en-GB" sz="1700" dirty="0">
                <a:solidFill>
                  <a:schemeClr val="bg1"/>
                </a:solidFill>
              </a:rPr>
              <a:t>Attend an interview with the LA and </a:t>
            </a:r>
            <a:r>
              <a:rPr lang="en-GB" sz="1700" dirty="0" err="1">
                <a:solidFill>
                  <a:schemeClr val="bg1"/>
                </a:solidFill>
              </a:rPr>
              <a:t>DfE</a:t>
            </a:r>
            <a:endParaRPr lang="en-GB" sz="1700" dirty="0">
              <a:solidFill>
                <a:schemeClr val="bg1"/>
              </a:solidFill>
            </a:endParaRPr>
          </a:p>
          <a:p>
            <a:pPr marL="285750" indent="-285750">
              <a:buClr>
                <a:schemeClr val="bg1"/>
              </a:buClr>
              <a:buFont typeface="Arial" panose="020B0604020202020204" pitchFamily="34" charset="0"/>
              <a:buChar char="•"/>
            </a:pPr>
            <a:endParaRPr lang="en-GB" sz="1700" dirty="0">
              <a:solidFill>
                <a:schemeClr val="bg1"/>
              </a:solidFill>
            </a:endParaRPr>
          </a:p>
          <a:p>
            <a:pPr marL="285750" indent="-285750">
              <a:buClr>
                <a:schemeClr val="bg1"/>
              </a:buClr>
              <a:buFont typeface="Arial" panose="020B0604020202020204" pitchFamily="34" charset="0"/>
              <a:buChar char="•"/>
            </a:pPr>
            <a:r>
              <a:rPr lang="en-GB" sz="1700" dirty="0">
                <a:solidFill>
                  <a:schemeClr val="bg1"/>
                </a:solidFill>
              </a:rPr>
              <a:t>Approval from the </a:t>
            </a:r>
            <a:r>
              <a:rPr lang="en-GB" sz="1700" dirty="0" smtClean="0">
                <a:solidFill>
                  <a:schemeClr val="bg1"/>
                </a:solidFill>
              </a:rPr>
              <a:t>DfE</a:t>
            </a:r>
          </a:p>
        </p:txBody>
      </p:sp>
    </p:spTree>
    <p:extLst>
      <p:ext uri="{BB962C8B-B14F-4D97-AF65-F5344CB8AC3E}">
        <p14:creationId xmlns:p14="http://schemas.microsoft.com/office/powerpoint/2010/main" val="369821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Hartlepool </a:t>
            </a:r>
            <a:endParaRPr lang="en-US" dirty="0"/>
          </a:p>
        </p:txBody>
      </p:sp>
      <p:sp>
        <p:nvSpPr>
          <p:cNvPr id="5" name="Content Placeholder 4"/>
          <p:cNvSpPr>
            <a:spLocks noGrp="1"/>
          </p:cNvSpPr>
          <p:nvPr>
            <p:ph idx="1"/>
          </p:nvPr>
        </p:nvSpPr>
        <p:spPr/>
        <p:txBody>
          <a:bodyPr/>
          <a:lstStyle/>
          <a:p>
            <a:pPr marL="0" indent="0">
              <a:buNone/>
            </a:pPr>
            <a:r>
              <a:rPr lang="en-GB" b="0" dirty="0" smtClean="0">
                <a:solidFill>
                  <a:srgbClr val="1D388D"/>
                </a:solidFill>
              </a:rPr>
              <a:t>The </a:t>
            </a:r>
            <a:r>
              <a:rPr lang="en-GB" b="0" dirty="0">
                <a:solidFill>
                  <a:srgbClr val="1D388D"/>
                </a:solidFill>
              </a:rPr>
              <a:t>vision of Hartlepool Children’s Strategic Partnership </a:t>
            </a:r>
            <a:r>
              <a:rPr lang="en-GB" b="0" dirty="0" smtClean="0">
                <a:solidFill>
                  <a:srgbClr val="1D388D"/>
                </a:solidFill>
              </a:rPr>
              <a:t>is</a:t>
            </a:r>
          </a:p>
          <a:p>
            <a:pPr marL="0" indent="0">
              <a:buNone/>
            </a:pPr>
            <a:endParaRPr lang="en-GB" dirty="0">
              <a:solidFill>
                <a:schemeClr val="accent6">
                  <a:lumMod val="75000"/>
                </a:schemeClr>
              </a:solidFill>
            </a:endParaRPr>
          </a:p>
          <a:p>
            <a:pPr marL="0" indent="0">
              <a:buNone/>
            </a:pPr>
            <a:r>
              <a:rPr lang="en-GB" b="0" i="1" dirty="0">
                <a:solidFill>
                  <a:schemeClr val="accent6">
                    <a:lumMod val="75000"/>
                  </a:schemeClr>
                </a:solidFill>
              </a:rPr>
              <a:t> </a:t>
            </a:r>
            <a:r>
              <a:rPr lang="en-GB" b="0" i="1" dirty="0" smtClean="0">
                <a:solidFill>
                  <a:srgbClr val="1D388D"/>
                </a:solidFill>
              </a:rPr>
              <a:t>“</a:t>
            </a:r>
            <a:r>
              <a:rPr lang="en-GB" b="0" i="1" dirty="0">
                <a:solidFill>
                  <a:srgbClr val="1D388D"/>
                </a:solidFill>
              </a:rPr>
              <a:t>To enable all children and families in Hartlepool to have opportunities to make the most of their life chances and be supported to be safe in their homes and communities</a:t>
            </a:r>
            <a:r>
              <a:rPr lang="en-GB" b="0" i="1" dirty="0" smtClean="0">
                <a:solidFill>
                  <a:srgbClr val="1D388D"/>
                </a:solidFill>
              </a:rPr>
              <a:t>.”</a:t>
            </a:r>
          </a:p>
          <a:p>
            <a:pPr marL="0" indent="0">
              <a:buNone/>
            </a:pPr>
            <a:endParaRPr lang="en-GB" b="0" dirty="0" smtClean="0">
              <a:solidFill>
                <a:srgbClr val="1D388D"/>
              </a:solidFill>
            </a:endParaRPr>
          </a:p>
          <a:p>
            <a:pPr marL="0" indent="0">
              <a:buNone/>
            </a:pPr>
            <a:r>
              <a:rPr lang="en-GB" b="0" dirty="0" smtClean="0">
                <a:solidFill>
                  <a:srgbClr val="1D388D"/>
                </a:solidFill>
              </a:rPr>
              <a:t>Working in Hartlepool you get:</a:t>
            </a:r>
            <a:endParaRPr lang="en-GB" b="0" dirty="0">
              <a:solidFill>
                <a:srgbClr val="1D388D"/>
              </a:solidFill>
            </a:endParaRPr>
          </a:p>
          <a:p>
            <a:r>
              <a:rPr lang="en-GB" b="0" dirty="0" smtClean="0">
                <a:solidFill>
                  <a:srgbClr val="1D388D"/>
                </a:solidFill>
              </a:rPr>
              <a:t>A workforce that absolutely want the best for our children and young people in Hartlepool </a:t>
            </a:r>
          </a:p>
          <a:p>
            <a:r>
              <a:rPr lang="en-GB" b="0" dirty="0" smtClean="0">
                <a:solidFill>
                  <a:srgbClr val="1D388D"/>
                </a:solidFill>
              </a:rPr>
              <a:t>A committed partnership of schools and partners working together </a:t>
            </a:r>
          </a:p>
          <a:p>
            <a:r>
              <a:rPr lang="en-GB" b="0" dirty="0" smtClean="0">
                <a:solidFill>
                  <a:srgbClr val="1D388D"/>
                </a:solidFill>
              </a:rPr>
              <a:t>Will be part of the system – graduated response</a:t>
            </a:r>
          </a:p>
          <a:p>
            <a:r>
              <a:rPr lang="en-GB" b="0" dirty="0" smtClean="0">
                <a:solidFill>
                  <a:srgbClr val="1D388D"/>
                </a:solidFill>
              </a:rPr>
              <a:t>Collaborative working</a:t>
            </a:r>
          </a:p>
          <a:p>
            <a:r>
              <a:rPr lang="en-GB" b="0" dirty="0" smtClean="0">
                <a:solidFill>
                  <a:srgbClr val="1D388D"/>
                </a:solidFill>
              </a:rPr>
              <a:t>Strong relationship with Parent Carer Forum </a:t>
            </a:r>
            <a:endParaRPr lang="en-GB" b="0" dirty="0">
              <a:solidFill>
                <a:srgbClr val="1D388D"/>
              </a:solidFill>
            </a:endParaRPr>
          </a:p>
          <a:p>
            <a:pPr marL="0" indent="0">
              <a:buNone/>
            </a:pPr>
            <a:endParaRPr lang="en-GB" dirty="0"/>
          </a:p>
        </p:txBody>
      </p:sp>
    </p:spTree>
    <p:extLst>
      <p:ext uri="{BB962C8B-B14F-4D97-AF65-F5344CB8AC3E}">
        <p14:creationId xmlns:p14="http://schemas.microsoft.com/office/powerpoint/2010/main" val="3854612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00335F"/>
                </a:solidFill>
                <a:latin typeface="Minion Pro" panose="02040503050201020203" pitchFamily="18" charset="0"/>
                <a:cs typeface="Calibri"/>
              </a:rPr>
              <a:t>Application timeline </a:t>
            </a:r>
            <a:endParaRPr lang="en-GB" sz="4000" dirty="0">
              <a:solidFill>
                <a:srgbClr val="00335F"/>
              </a:solidFill>
              <a:latin typeface="Minion Pro" panose="02040503050201020203" pitchFamily="18" charset="0"/>
              <a:cs typeface="Calibri"/>
            </a:endParaRPr>
          </a:p>
        </p:txBody>
      </p:sp>
      <p:sp>
        <p:nvSpPr>
          <p:cNvPr id="14" name="TextBox 13"/>
          <p:cNvSpPr txBox="1"/>
          <p:nvPr/>
        </p:nvSpPr>
        <p:spPr>
          <a:xfrm>
            <a:off x="3485584" y="1334826"/>
            <a:ext cx="2600686" cy="3677930"/>
          </a:xfrm>
          <a:prstGeom prst="rect">
            <a:avLst/>
          </a:prstGeom>
          <a:noFill/>
        </p:spPr>
        <p:txBody>
          <a:bodyPr wrap="square" rtlCol="0">
            <a:spAutoFit/>
          </a:bodyPr>
          <a:lstStyle/>
          <a:p>
            <a:pPr algn="ctr"/>
            <a:r>
              <a:rPr lang="en-GB" sz="2000" b="1" dirty="0" smtClean="0">
                <a:solidFill>
                  <a:schemeClr val="bg1"/>
                </a:solidFill>
                <a:latin typeface="Trebuchet MS" panose="020B0603020202020204" pitchFamily="34" charset="0"/>
              </a:rPr>
              <a:t>Pre-opening phase</a:t>
            </a:r>
            <a:br>
              <a:rPr lang="en-GB" sz="2000" b="1" dirty="0" smtClean="0">
                <a:solidFill>
                  <a:schemeClr val="bg1"/>
                </a:solidFill>
                <a:latin typeface="Trebuchet MS" panose="020B0603020202020204" pitchFamily="34" charset="0"/>
              </a:rPr>
            </a:br>
            <a:endParaRPr lang="en-GB" dirty="0" smtClean="0">
              <a:solidFill>
                <a:schemeClr val="bg1"/>
              </a:solidFill>
              <a:latin typeface="Trebuchet MS" panose="020B0603020202020204" pitchFamily="34" charset="0"/>
            </a:endParaRPr>
          </a:p>
          <a:p>
            <a:pPr marL="285750" indent="-285750">
              <a:buClr>
                <a:schemeClr val="bg1"/>
              </a:buClr>
              <a:buFont typeface="Trebuchet MS" panose="020B0603020202020204" pitchFamily="34" charset="0"/>
              <a:buChar char="―"/>
            </a:pPr>
            <a:r>
              <a:rPr lang="en-GB" sz="1500" dirty="0" smtClean="0">
                <a:solidFill>
                  <a:schemeClr val="bg1"/>
                </a:solidFill>
                <a:latin typeface="Trebuchet MS" panose="020B0603020202020204" pitchFamily="34" charset="0"/>
              </a:rPr>
              <a:t>Recruit staff, develop policies and curriculum, recruit pupils</a:t>
            </a:r>
          </a:p>
          <a:p>
            <a:pPr marL="285750" indent="-285750">
              <a:buClr>
                <a:schemeClr val="bg1"/>
              </a:buClr>
              <a:buFont typeface="Trebuchet MS" panose="020B0603020202020204" pitchFamily="34" charset="0"/>
              <a:buChar char="―"/>
            </a:pPr>
            <a:endParaRPr lang="en-GB" sz="1500" dirty="0">
              <a:solidFill>
                <a:schemeClr val="bg1"/>
              </a:solidFill>
              <a:latin typeface="Trebuchet MS" panose="020B0603020202020204" pitchFamily="34" charset="0"/>
            </a:endParaRPr>
          </a:p>
          <a:p>
            <a:pPr marL="285750" indent="-285750">
              <a:buClr>
                <a:schemeClr val="bg1"/>
              </a:buClr>
              <a:buFont typeface="Trebuchet MS" panose="020B0603020202020204" pitchFamily="34" charset="0"/>
              <a:buChar char="―"/>
            </a:pPr>
            <a:r>
              <a:rPr lang="en-GB" sz="1500" dirty="0" smtClean="0">
                <a:solidFill>
                  <a:schemeClr val="bg1"/>
                </a:solidFill>
                <a:latin typeface="Trebuchet MS" panose="020B0603020202020204" pitchFamily="34" charset="0"/>
              </a:rPr>
              <a:t>Secure a site</a:t>
            </a:r>
          </a:p>
          <a:p>
            <a:pPr marL="285750" indent="-285750">
              <a:buClr>
                <a:schemeClr val="bg1"/>
              </a:buClr>
              <a:buFont typeface="Trebuchet MS" panose="020B0603020202020204" pitchFamily="34" charset="0"/>
              <a:buChar char="―"/>
            </a:pPr>
            <a:endParaRPr lang="en-GB" sz="1500" dirty="0">
              <a:solidFill>
                <a:schemeClr val="bg1"/>
              </a:solidFill>
              <a:latin typeface="Trebuchet MS" panose="020B0603020202020204" pitchFamily="34" charset="0"/>
            </a:endParaRPr>
          </a:p>
          <a:p>
            <a:pPr marL="285750" indent="-285750">
              <a:buClr>
                <a:schemeClr val="bg1"/>
              </a:buClr>
              <a:buFont typeface="Trebuchet MS" panose="020B0603020202020204" pitchFamily="34" charset="0"/>
              <a:buChar char="―"/>
            </a:pPr>
            <a:r>
              <a:rPr lang="en-GB" sz="1500" dirty="0" smtClean="0">
                <a:solidFill>
                  <a:schemeClr val="bg1"/>
                </a:solidFill>
                <a:latin typeface="Trebuchet MS" panose="020B0603020202020204" pitchFamily="34" charset="0"/>
              </a:rPr>
              <a:t>Enrol onto NSN Pre-opening Programme</a:t>
            </a:r>
          </a:p>
          <a:p>
            <a:pPr marL="285750" indent="-285750">
              <a:buClr>
                <a:schemeClr val="bg1"/>
              </a:buClr>
              <a:buFont typeface="Trebuchet MS" panose="020B0603020202020204" pitchFamily="34" charset="0"/>
              <a:buChar char="―"/>
            </a:pPr>
            <a:endParaRPr lang="en-GB" sz="1500" dirty="0">
              <a:solidFill>
                <a:schemeClr val="bg1"/>
              </a:solidFill>
              <a:latin typeface="Trebuchet MS" panose="020B0603020202020204" pitchFamily="34" charset="0"/>
            </a:endParaRPr>
          </a:p>
          <a:p>
            <a:pPr marL="285750" indent="-285750">
              <a:buClr>
                <a:schemeClr val="bg1"/>
              </a:buClr>
              <a:buFont typeface="Trebuchet MS" panose="020B0603020202020204" pitchFamily="34" charset="0"/>
              <a:buChar char="―"/>
            </a:pPr>
            <a:r>
              <a:rPr lang="en-GB" sz="1500" dirty="0" smtClean="0">
                <a:solidFill>
                  <a:schemeClr val="bg1"/>
                </a:solidFill>
                <a:latin typeface="Trebuchet MS" panose="020B0603020202020204" pitchFamily="34" charset="0"/>
              </a:rPr>
              <a:t>Support ad funding from DfE</a:t>
            </a:r>
          </a:p>
          <a:p>
            <a:pPr marL="285750" indent="-285750">
              <a:buClr>
                <a:schemeClr val="bg1"/>
              </a:buClr>
              <a:buFont typeface="Trebuchet MS" panose="020B0603020202020204" pitchFamily="34" charset="0"/>
              <a:buChar char="―"/>
            </a:pPr>
            <a:endParaRPr lang="en-GB" sz="1500" dirty="0">
              <a:solidFill>
                <a:schemeClr val="bg1"/>
              </a:solidFill>
              <a:latin typeface="Trebuchet MS" panose="020B0603020202020204" pitchFamily="34" charset="0"/>
            </a:endParaRPr>
          </a:p>
          <a:p>
            <a:pPr marL="285750" indent="-285750">
              <a:buClr>
                <a:schemeClr val="bg1"/>
              </a:buClr>
              <a:buFont typeface="Trebuchet MS" panose="020B0603020202020204" pitchFamily="34" charset="0"/>
              <a:buChar char="―"/>
            </a:pPr>
            <a:r>
              <a:rPr lang="en-GB" sz="1500" dirty="0" smtClean="0">
                <a:solidFill>
                  <a:schemeClr val="bg1"/>
                </a:solidFill>
                <a:latin typeface="Trebuchet MS" panose="020B0603020202020204" pitchFamily="34" charset="0"/>
              </a:rPr>
              <a:t>Sign funding agreement</a:t>
            </a:r>
            <a:endParaRPr lang="en-GB" sz="1500" dirty="0">
              <a:solidFill>
                <a:schemeClr val="bg1"/>
              </a:solidFill>
              <a:latin typeface="Trebuchet MS" panose="020B0603020202020204" pitchFamily="34" charset="0"/>
            </a:endParaRPr>
          </a:p>
        </p:txBody>
      </p:sp>
      <p:pic>
        <p:nvPicPr>
          <p:cNvPr id="3" name="Picture 2"/>
          <p:cNvPicPr>
            <a:picLocks noChangeAspect="1"/>
          </p:cNvPicPr>
          <p:nvPr/>
        </p:nvPicPr>
        <p:blipFill>
          <a:blip r:embed="rId3" cstate="print"/>
          <a:stretch>
            <a:fillRect/>
          </a:stretch>
        </p:blipFill>
        <p:spPr>
          <a:xfrm>
            <a:off x="97148" y="1201256"/>
            <a:ext cx="8841112" cy="4510894"/>
          </a:xfrm>
          <a:prstGeom prst="rect">
            <a:avLst/>
          </a:prstGeom>
        </p:spPr>
      </p:pic>
    </p:spTree>
    <p:extLst>
      <p:ext uri="{BB962C8B-B14F-4D97-AF65-F5344CB8AC3E}">
        <p14:creationId xmlns:p14="http://schemas.microsoft.com/office/powerpoint/2010/main" val="661239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a:bodyPr>
          <a:lstStyle/>
          <a:p>
            <a:pPr algn="l"/>
            <a:r>
              <a:rPr lang="en-US" sz="5500" dirty="0" smtClean="0">
                <a:solidFill>
                  <a:schemeClr val="bg1"/>
                </a:solidFill>
                <a:latin typeface="Minion Pro" panose="02040503050201020203" pitchFamily="18" charset="0"/>
                <a:cs typeface="Garamond"/>
              </a:rPr>
              <a:t>Lessons learnt </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500" i="1" dirty="0">
              <a:solidFill>
                <a:srgbClr val="9EC1E7"/>
              </a:solidFill>
              <a:latin typeface="Minion Pro" panose="02040503050201020203" pitchFamily="18" charset="0"/>
              <a:cs typeface="Garamond"/>
            </a:endParaRPr>
          </a:p>
        </p:txBody>
      </p:sp>
    </p:spTree>
    <p:extLst>
      <p:ext uri="{BB962C8B-B14F-4D97-AF65-F5344CB8AC3E}">
        <p14:creationId xmlns:p14="http://schemas.microsoft.com/office/powerpoint/2010/main" val="2418991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00335F"/>
                </a:solidFill>
                <a:latin typeface="Minion Pro" panose="02040503050201020203" pitchFamily="18" charset="0"/>
                <a:cs typeface="Calibri"/>
              </a:rPr>
              <a:t>Developing a vision </a:t>
            </a:r>
            <a:endParaRPr lang="en-GB" sz="4000" dirty="0">
              <a:solidFill>
                <a:srgbClr val="00335F"/>
              </a:solidFill>
              <a:latin typeface="Minion Pro" panose="02040503050201020203" pitchFamily="18" charset="0"/>
              <a:cs typeface="Calibri"/>
            </a:endParaRPr>
          </a:p>
          <a:p>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445770" y="1303020"/>
            <a:ext cx="8402954" cy="830997"/>
          </a:xfrm>
          <a:prstGeom prst="rect">
            <a:avLst/>
          </a:prstGeom>
          <a:noFill/>
        </p:spPr>
        <p:txBody>
          <a:bodyPr wrap="square" rtlCol="0">
            <a:spAutoFit/>
          </a:bodyPr>
          <a:lstStyle/>
          <a:p>
            <a:r>
              <a:rPr lang="en-GB" sz="2400" dirty="0" smtClean="0">
                <a:solidFill>
                  <a:srgbClr val="3C3C3B"/>
                </a:solidFill>
              </a:rPr>
              <a:t>A clear vision will act as the basis for all other activities related to your free school:</a:t>
            </a:r>
            <a:endParaRPr lang="en-GB" sz="2400" dirty="0">
              <a:solidFill>
                <a:srgbClr val="3C3C3B"/>
              </a:solidFill>
            </a:endParaRPr>
          </a:p>
        </p:txBody>
      </p:sp>
      <p:sp>
        <p:nvSpPr>
          <p:cNvPr id="6" name="TextBox 5"/>
          <p:cNvSpPr txBox="1"/>
          <p:nvPr/>
        </p:nvSpPr>
        <p:spPr>
          <a:xfrm>
            <a:off x="445770" y="2675095"/>
            <a:ext cx="3717373" cy="2185214"/>
          </a:xfrm>
          <a:prstGeom prst="rect">
            <a:avLst/>
          </a:prstGeom>
          <a:solidFill>
            <a:srgbClr val="00335F"/>
          </a:solidFill>
        </p:spPr>
        <p:txBody>
          <a:bodyPr wrap="square" rtlCol="0">
            <a:spAutoFit/>
          </a:bodyPr>
          <a:lstStyle/>
          <a:p>
            <a:pPr algn="ctr"/>
            <a:endParaRPr lang="en-GB" sz="4800" dirty="0" smtClean="0">
              <a:solidFill>
                <a:schemeClr val="bg1"/>
              </a:solidFill>
              <a:latin typeface="Minion Pro" panose="02040503050201020203" pitchFamily="18" charset="0"/>
            </a:endParaRPr>
          </a:p>
          <a:p>
            <a:pPr algn="ctr"/>
            <a:r>
              <a:rPr lang="en-GB" sz="4800" dirty="0" smtClean="0">
                <a:solidFill>
                  <a:schemeClr val="bg1"/>
                </a:solidFill>
                <a:latin typeface="Minion Pro" panose="02040503050201020203" pitchFamily="18" charset="0"/>
              </a:rPr>
              <a:t>Vision</a:t>
            </a:r>
          </a:p>
          <a:p>
            <a:pPr algn="ctr"/>
            <a:endParaRPr lang="en-GB" sz="4000" dirty="0" smtClean="0">
              <a:solidFill>
                <a:schemeClr val="bg1"/>
              </a:solidFill>
            </a:endParaRPr>
          </a:p>
        </p:txBody>
      </p:sp>
      <p:sp>
        <p:nvSpPr>
          <p:cNvPr id="7" name="TextBox 6"/>
          <p:cNvSpPr txBox="1"/>
          <p:nvPr/>
        </p:nvSpPr>
        <p:spPr>
          <a:xfrm>
            <a:off x="4647247" y="3536869"/>
            <a:ext cx="3717374" cy="461665"/>
          </a:xfrm>
          <a:prstGeom prst="rect">
            <a:avLst/>
          </a:prstGeom>
          <a:solidFill>
            <a:srgbClr val="9EC1E7"/>
          </a:solidFill>
        </p:spPr>
        <p:txBody>
          <a:bodyPr wrap="square" rtlCol="0">
            <a:spAutoFit/>
          </a:bodyPr>
          <a:lstStyle/>
          <a:p>
            <a:pPr algn="ctr"/>
            <a:r>
              <a:rPr lang="en-GB" sz="2400" dirty="0" smtClean="0">
                <a:solidFill>
                  <a:schemeClr val="bg1"/>
                </a:solidFill>
              </a:rPr>
              <a:t>Application development</a:t>
            </a:r>
            <a:endParaRPr lang="en-GB" sz="2400" dirty="0">
              <a:solidFill>
                <a:schemeClr val="bg1"/>
              </a:solidFill>
            </a:endParaRPr>
          </a:p>
        </p:txBody>
      </p:sp>
      <p:sp>
        <p:nvSpPr>
          <p:cNvPr id="8" name="TextBox 7"/>
          <p:cNvSpPr txBox="1"/>
          <p:nvPr/>
        </p:nvSpPr>
        <p:spPr>
          <a:xfrm>
            <a:off x="4647247" y="2789276"/>
            <a:ext cx="3717374" cy="461665"/>
          </a:xfrm>
          <a:prstGeom prst="rect">
            <a:avLst/>
          </a:prstGeom>
          <a:solidFill>
            <a:srgbClr val="1464A3"/>
          </a:solidFill>
        </p:spPr>
        <p:txBody>
          <a:bodyPr wrap="square" rtlCol="0">
            <a:spAutoFit/>
          </a:bodyPr>
          <a:lstStyle/>
          <a:p>
            <a:pPr algn="ctr"/>
            <a:r>
              <a:rPr lang="en-GB" sz="2400" dirty="0" smtClean="0">
                <a:solidFill>
                  <a:schemeClr val="bg1"/>
                </a:solidFill>
              </a:rPr>
              <a:t>Building a team</a:t>
            </a:r>
          </a:p>
        </p:txBody>
      </p:sp>
      <p:sp>
        <p:nvSpPr>
          <p:cNvPr id="9" name="TextBox 8"/>
          <p:cNvSpPr txBox="1"/>
          <p:nvPr/>
        </p:nvSpPr>
        <p:spPr>
          <a:xfrm>
            <a:off x="4647247" y="4367867"/>
            <a:ext cx="3717374" cy="461665"/>
          </a:xfrm>
          <a:prstGeom prst="rect">
            <a:avLst/>
          </a:prstGeom>
          <a:solidFill>
            <a:srgbClr val="F0300A"/>
          </a:solidFill>
        </p:spPr>
        <p:txBody>
          <a:bodyPr wrap="square" rtlCol="0">
            <a:spAutoFit/>
          </a:bodyPr>
          <a:lstStyle/>
          <a:p>
            <a:pPr algn="ctr"/>
            <a:r>
              <a:rPr lang="en-GB" sz="2400" dirty="0" smtClean="0">
                <a:solidFill>
                  <a:schemeClr val="bg1"/>
                </a:solidFill>
              </a:rPr>
              <a:t>Engaging the community</a:t>
            </a:r>
            <a:endParaRPr lang="en-GB" sz="2400" dirty="0">
              <a:solidFill>
                <a:schemeClr val="bg1"/>
              </a:solidFill>
            </a:endParaRPr>
          </a:p>
        </p:txBody>
      </p:sp>
    </p:spTree>
    <p:extLst>
      <p:ext uri="{BB962C8B-B14F-4D97-AF65-F5344CB8AC3E}">
        <p14:creationId xmlns:p14="http://schemas.microsoft.com/office/powerpoint/2010/main" val="711605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00335F"/>
                </a:solidFill>
                <a:latin typeface="Minion Pro" panose="02040503050201020203" pitchFamily="18" charset="0"/>
                <a:cs typeface="Calibri"/>
              </a:rPr>
              <a:t>Presenting your vision </a:t>
            </a:r>
            <a:endParaRPr lang="en-GB" sz="4000" dirty="0">
              <a:solidFill>
                <a:srgbClr val="00335F"/>
              </a:solidFill>
              <a:latin typeface="Minion Pro" panose="02040503050201020203" pitchFamily="18" charset="0"/>
              <a:cs typeface="Calibri"/>
            </a:endParaRPr>
          </a:p>
          <a:p>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445770" y="1303020"/>
            <a:ext cx="8402954" cy="3908762"/>
          </a:xfrm>
          <a:prstGeom prst="rect">
            <a:avLst/>
          </a:prstGeom>
          <a:noFill/>
        </p:spPr>
        <p:txBody>
          <a:bodyPr wrap="square" rtlCol="0">
            <a:spAutoFit/>
          </a:bodyPr>
          <a:lstStyle/>
          <a:p>
            <a:r>
              <a:rPr lang="en-GB" sz="2200" b="1" dirty="0">
                <a:solidFill>
                  <a:srgbClr val="3C3C3B"/>
                </a:solidFill>
              </a:rPr>
              <a:t>The DfE states that all applicants must:</a:t>
            </a:r>
          </a:p>
          <a:p>
            <a:endParaRPr lang="en-GB" sz="2200" dirty="0">
              <a:solidFill>
                <a:srgbClr val="3C3C3B"/>
              </a:solidFill>
            </a:endParaRPr>
          </a:p>
          <a:p>
            <a:pPr marL="285750" indent="-285750">
              <a:buFont typeface="Arial" panose="020B0604020202020204" pitchFamily="34" charset="0"/>
              <a:buChar char="•"/>
            </a:pPr>
            <a:r>
              <a:rPr lang="en-GB" sz="2200" dirty="0">
                <a:solidFill>
                  <a:srgbClr val="3C3C3B"/>
                </a:solidFill>
              </a:rPr>
              <a:t> </a:t>
            </a:r>
            <a:r>
              <a:rPr lang="en-GB" sz="2200" dirty="0" smtClean="0">
                <a:solidFill>
                  <a:srgbClr val="3C3C3B"/>
                </a:solidFill>
              </a:rPr>
              <a:t>explain </a:t>
            </a:r>
            <a:r>
              <a:rPr lang="en-GB" sz="2200" dirty="0">
                <a:solidFill>
                  <a:srgbClr val="3C3C3B"/>
                </a:solidFill>
              </a:rPr>
              <a:t>your own vision for the proposed school, and how </a:t>
            </a:r>
            <a:r>
              <a:rPr lang="en-GB" sz="2200" dirty="0" smtClean="0">
                <a:solidFill>
                  <a:srgbClr val="3C3C3B"/>
                </a:solidFill>
              </a:rPr>
              <a:t>it will deliver the local authority’s specification;</a:t>
            </a:r>
            <a:endParaRPr lang="en-GB" sz="2200" dirty="0">
              <a:solidFill>
                <a:srgbClr val="3C3C3B"/>
              </a:solidFill>
            </a:endParaRPr>
          </a:p>
          <a:p>
            <a:pPr marL="285750" indent="-285750">
              <a:buFont typeface="Arial" panose="020B0604020202020204" pitchFamily="34" charset="0"/>
              <a:buChar char="•"/>
            </a:pPr>
            <a:endParaRPr lang="en-GB" sz="2200" dirty="0">
              <a:solidFill>
                <a:srgbClr val="3C3C3B"/>
              </a:solidFill>
            </a:endParaRPr>
          </a:p>
          <a:p>
            <a:pPr marL="285750" indent="-285750">
              <a:buFont typeface="Arial" panose="020B0604020202020204" pitchFamily="34" charset="0"/>
              <a:buChar char="•"/>
            </a:pPr>
            <a:r>
              <a:rPr lang="en-GB" sz="2200" dirty="0">
                <a:solidFill>
                  <a:srgbClr val="3C3C3B"/>
                </a:solidFill>
              </a:rPr>
              <a:t> </a:t>
            </a:r>
            <a:r>
              <a:rPr lang="en-GB" sz="2200" dirty="0" smtClean="0">
                <a:solidFill>
                  <a:srgbClr val="3C3C3B"/>
                </a:solidFill>
              </a:rPr>
              <a:t>explain </a:t>
            </a:r>
            <a:r>
              <a:rPr lang="en-GB" sz="2200" dirty="0">
                <a:solidFill>
                  <a:srgbClr val="3C3C3B"/>
                </a:solidFill>
              </a:rPr>
              <a:t>how that vision comes across in your curriculum approach and approaches to meeting pupils’ special educational needs; and</a:t>
            </a:r>
          </a:p>
          <a:p>
            <a:pPr marL="285750" indent="-285750">
              <a:buFont typeface="Arial" panose="020B0604020202020204" pitchFamily="34" charset="0"/>
              <a:buChar char="•"/>
            </a:pPr>
            <a:endParaRPr lang="en-GB" sz="2200" dirty="0">
              <a:solidFill>
                <a:srgbClr val="3C3C3B"/>
              </a:solidFill>
            </a:endParaRPr>
          </a:p>
          <a:p>
            <a:pPr marL="285750" indent="-285750">
              <a:buFont typeface="Arial" panose="020B0604020202020204" pitchFamily="34" charset="0"/>
              <a:buChar char="•"/>
            </a:pPr>
            <a:r>
              <a:rPr lang="en-GB" sz="2200" dirty="0">
                <a:solidFill>
                  <a:srgbClr val="3C3C3B"/>
                </a:solidFill>
              </a:rPr>
              <a:t> </a:t>
            </a:r>
            <a:r>
              <a:rPr lang="en-GB" sz="2400" dirty="0">
                <a:solidFill>
                  <a:srgbClr val="3C3C3B"/>
                </a:solidFill>
              </a:rPr>
              <a:t>ensure that your vision is evidence-based and consistent with the rest of your application – your overall application should clearly show the plan for implementing your </a:t>
            </a:r>
            <a:r>
              <a:rPr lang="en-GB" sz="2400" dirty="0" smtClean="0">
                <a:solidFill>
                  <a:srgbClr val="3C3C3B"/>
                </a:solidFill>
              </a:rPr>
              <a:t>vision</a:t>
            </a:r>
            <a:r>
              <a:rPr lang="en-GB" sz="2200" dirty="0" smtClean="0">
                <a:solidFill>
                  <a:srgbClr val="3C3C3B"/>
                </a:solidFill>
              </a:rPr>
              <a:t>.</a:t>
            </a:r>
            <a:endParaRPr lang="en-GB" sz="2200" dirty="0">
              <a:solidFill>
                <a:srgbClr val="3C3C3B"/>
              </a:solidFill>
            </a:endParaRPr>
          </a:p>
        </p:txBody>
      </p:sp>
    </p:spTree>
    <p:extLst>
      <p:ext uri="{BB962C8B-B14F-4D97-AF65-F5344CB8AC3E}">
        <p14:creationId xmlns:p14="http://schemas.microsoft.com/office/powerpoint/2010/main" val="1337690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00335F"/>
                </a:solidFill>
                <a:latin typeface="Minion Pro" panose="02040503050201020203" pitchFamily="18" charset="0"/>
                <a:cs typeface="Calibri"/>
              </a:rPr>
              <a:t>The vision </a:t>
            </a:r>
          </a:p>
          <a:p>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49" y="1347950"/>
            <a:ext cx="8402954" cy="430887"/>
          </a:xfrm>
          <a:prstGeom prst="rect">
            <a:avLst/>
          </a:prstGeom>
          <a:noFill/>
        </p:spPr>
        <p:txBody>
          <a:bodyPr wrap="square" rtlCol="0">
            <a:spAutoFit/>
          </a:bodyPr>
          <a:lstStyle/>
          <a:p>
            <a:r>
              <a:rPr lang="en-GB" sz="2200" dirty="0">
                <a:solidFill>
                  <a:srgbClr val="3C3C3B"/>
                </a:solidFill>
              </a:rPr>
              <a:t>Developing a clear vision involves thinking about these key elements:</a:t>
            </a:r>
          </a:p>
        </p:txBody>
      </p:sp>
      <p:pic>
        <p:nvPicPr>
          <p:cNvPr id="8" name="Picture 7"/>
          <p:cNvPicPr>
            <a:picLocks noChangeAspect="1"/>
          </p:cNvPicPr>
          <p:nvPr/>
        </p:nvPicPr>
        <p:blipFill>
          <a:blip r:embed="rId3" cstate="print"/>
          <a:stretch>
            <a:fillRect/>
          </a:stretch>
        </p:blipFill>
        <p:spPr>
          <a:xfrm>
            <a:off x="209549" y="1778837"/>
            <a:ext cx="8772904" cy="3524683"/>
          </a:xfrm>
          <a:prstGeom prst="rect">
            <a:avLst/>
          </a:prstGeom>
        </p:spPr>
      </p:pic>
      <p:sp>
        <p:nvSpPr>
          <p:cNvPr id="12" name="TextBox 11"/>
          <p:cNvSpPr txBox="1"/>
          <p:nvPr/>
        </p:nvSpPr>
        <p:spPr>
          <a:xfrm>
            <a:off x="311149" y="2843115"/>
            <a:ext cx="2333119" cy="1396127"/>
          </a:xfrm>
          <a:prstGeom prst="roundRect">
            <a:avLst/>
          </a:prstGeom>
          <a:solidFill>
            <a:srgbClr val="00335F"/>
          </a:solidFill>
        </p:spPr>
        <p:txBody>
          <a:bodyPr wrap="square" rtlCol="0">
            <a:spAutoFit/>
          </a:bodyPr>
          <a:lstStyle/>
          <a:p>
            <a:pPr algn="ctr"/>
            <a:endParaRPr lang="en-GB" dirty="0" smtClean="0">
              <a:solidFill>
                <a:schemeClr val="bg1"/>
              </a:solidFill>
            </a:endParaRPr>
          </a:p>
          <a:p>
            <a:pPr algn="ctr"/>
            <a:r>
              <a:rPr lang="en-GB" sz="2000" dirty="0" smtClean="0">
                <a:solidFill>
                  <a:schemeClr val="bg1"/>
                </a:solidFill>
              </a:rPr>
              <a:t>Hartlepool specification</a:t>
            </a:r>
          </a:p>
          <a:p>
            <a:pPr algn="ctr"/>
            <a:endParaRPr lang="en-GB" dirty="0" smtClean="0">
              <a:solidFill>
                <a:schemeClr val="bg1"/>
              </a:solidFill>
            </a:endParaRPr>
          </a:p>
        </p:txBody>
      </p:sp>
      <p:sp>
        <p:nvSpPr>
          <p:cNvPr id="13" name="TextBox 12"/>
          <p:cNvSpPr txBox="1"/>
          <p:nvPr/>
        </p:nvSpPr>
        <p:spPr>
          <a:xfrm>
            <a:off x="2970401" y="2862403"/>
            <a:ext cx="2333119" cy="1396127"/>
          </a:xfrm>
          <a:prstGeom prst="roundRect">
            <a:avLst/>
          </a:prstGeom>
          <a:solidFill>
            <a:srgbClr val="1464A3"/>
          </a:solidFill>
        </p:spPr>
        <p:txBody>
          <a:bodyPr wrap="square" rtlCol="0">
            <a:spAutoFit/>
          </a:bodyPr>
          <a:lstStyle/>
          <a:p>
            <a:pPr algn="ctr"/>
            <a:endParaRPr lang="en-GB" dirty="0" smtClean="0">
              <a:solidFill>
                <a:schemeClr val="bg1"/>
              </a:solidFill>
            </a:endParaRPr>
          </a:p>
          <a:p>
            <a:pPr algn="ctr"/>
            <a:r>
              <a:rPr lang="en-GB" sz="2000" dirty="0" smtClean="0">
                <a:solidFill>
                  <a:schemeClr val="bg1"/>
                </a:solidFill>
              </a:rPr>
              <a:t>School ethos and key features</a:t>
            </a:r>
          </a:p>
          <a:p>
            <a:pPr algn="ctr"/>
            <a:endParaRPr lang="en-GB" dirty="0" smtClean="0">
              <a:solidFill>
                <a:schemeClr val="bg1"/>
              </a:solidFill>
            </a:endParaRPr>
          </a:p>
        </p:txBody>
      </p:sp>
      <p:sp>
        <p:nvSpPr>
          <p:cNvPr id="16" name="TextBox 15"/>
          <p:cNvSpPr txBox="1"/>
          <p:nvPr/>
        </p:nvSpPr>
        <p:spPr>
          <a:xfrm>
            <a:off x="5690613" y="2882714"/>
            <a:ext cx="2333119" cy="1362075"/>
          </a:xfrm>
          <a:prstGeom prst="roundRect">
            <a:avLst/>
          </a:prstGeom>
          <a:solidFill>
            <a:srgbClr val="4BBECF"/>
          </a:solidFill>
        </p:spPr>
        <p:txBody>
          <a:bodyPr wrap="square" rtlCol="0">
            <a:spAutoFit/>
          </a:bodyPr>
          <a:lstStyle/>
          <a:p>
            <a:pPr algn="ctr">
              <a:lnSpc>
                <a:spcPct val="150000"/>
              </a:lnSpc>
            </a:pPr>
            <a:endParaRPr lang="en-GB" dirty="0" smtClean="0">
              <a:solidFill>
                <a:schemeClr val="bg1"/>
              </a:solidFill>
            </a:endParaRPr>
          </a:p>
          <a:p>
            <a:pPr algn="ctr"/>
            <a:r>
              <a:rPr lang="en-GB" sz="2000" dirty="0" smtClean="0">
                <a:solidFill>
                  <a:schemeClr val="bg1"/>
                </a:solidFill>
              </a:rPr>
              <a:t>Outcomes</a:t>
            </a:r>
          </a:p>
          <a:p>
            <a:pPr algn="ctr">
              <a:lnSpc>
                <a:spcPct val="150000"/>
              </a:lnSpc>
            </a:pPr>
            <a:endParaRPr lang="en-GB" dirty="0" smtClean="0">
              <a:solidFill>
                <a:schemeClr val="bg1"/>
              </a:solidFill>
            </a:endParaRPr>
          </a:p>
        </p:txBody>
      </p:sp>
    </p:spTree>
    <p:extLst>
      <p:ext uri="{BB962C8B-B14F-4D97-AF65-F5344CB8AC3E}">
        <p14:creationId xmlns:p14="http://schemas.microsoft.com/office/powerpoint/2010/main" val="29503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00335F"/>
                </a:solidFill>
                <a:latin typeface="Minion Pro" panose="02040503050201020203" pitchFamily="18" charset="0"/>
                <a:cs typeface="Calibri"/>
              </a:rPr>
              <a:t>Importance of a strong team</a:t>
            </a:r>
          </a:p>
          <a:p>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50" y="1303020"/>
            <a:ext cx="8639174" cy="1785104"/>
          </a:xfrm>
          <a:prstGeom prst="rect">
            <a:avLst/>
          </a:prstGeom>
          <a:noFill/>
        </p:spPr>
        <p:txBody>
          <a:bodyPr wrap="square" rtlCol="0">
            <a:spAutoFit/>
          </a:bodyPr>
          <a:lstStyle/>
          <a:p>
            <a:r>
              <a:rPr lang="en-GB" sz="2200" dirty="0">
                <a:solidFill>
                  <a:srgbClr val="3C3C3B"/>
                </a:solidFill>
              </a:rPr>
              <a:t>Applying for, setting up and opening a free school is an extremely demanding process. It’s essential that you have a strong, committed team with a wide range of skills working on the project</a:t>
            </a:r>
            <a:r>
              <a:rPr lang="en-GB" sz="2200" dirty="0" smtClean="0">
                <a:solidFill>
                  <a:srgbClr val="3C3C3B"/>
                </a:solidFill>
              </a:rPr>
              <a:t>.</a:t>
            </a:r>
          </a:p>
          <a:p>
            <a:r>
              <a:rPr lang="en-GB" sz="2200" dirty="0" smtClean="0">
                <a:solidFill>
                  <a:srgbClr val="3C3C3B"/>
                </a:solidFill>
              </a:rPr>
              <a:t>  </a:t>
            </a:r>
            <a:endParaRPr lang="en-GB" sz="2200" dirty="0">
              <a:solidFill>
                <a:srgbClr val="3C3C3B"/>
              </a:solidFill>
            </a:endParaRPr>
          </a:p>
          <a:p>
            <a:r>
              <a:rPr lang="en-GB" sz="2200" dirty="0">
                <a:solidFill>
                  <a:srgbClr val="3C3C3B"/>
                </a:solidFill>
              </a:rPr>
              <a:t>Some of the challenges your team will face include:</a:t>
            </a:r>
          </a:p>
        </p:txBody>
      </p:sp>
      <p:sp>
        <p:nvSpPr>
          <p:cNvPr id="6" name="TextBox 5"/>
          <p:cNvSpPr txBox="1"/>
          <p:nvPr/>
        </p:nvSpPr>
        <p:spPr>
          <a:xfrm>
            <a:off x="209549" y="3330753"/>
            <a:ext cx="3421157" cy="1464231"/>
          </a:xfrm>
          <a:prstGeom prst="roundRect">
            <a:avLst/>
          </a:prstGeom>
          <a:solidFill>
            <a:srgbClr val="00335F"/>
          </a:solidFill>
        </p:spPr>
        <p:txBody>
          <a:bodyPr wrap="square" rtlCol="0">
            <a:spAutoFit/>
          </a:bodyPr>
          <a:lstStyle/>
          <a:p>
            <a:pPr algn="ctr"/>
            <a:endParaRPr lang="en-GB" sz="2000" dirty="0" smtClean="0">
              <a:solidFill>
                <a:schemeClr val="bg1"/>
              </a:solidFill>
            </a:endParaRPr>
          </a:p>
          <a:p>
            <a:pPr algn="ctr"/>
            <a:r>
              <a:rPr lang="en-GB" sz="2000" dirty="0" smtClean="0">
                <a:solidFill>
                  <a:schemeClr val="bg1"/>
                </a:solidFill>
              </a:rPr>
              <a:t>Engaging with stakeholders and commissioners</a:t>
            </a:r>
          </a:p>
          <a:p>
            <a:pPr algn="ctr"/>
            <a:endParaRPr lang="en-GB" sz="2000" dirty="0" smtClean="0">
              <a:solidFill>
                <a:schemeClr val="bg1"/>
              </a:solidFill>
            </a:endParaRPr>
          </a:p>
        </p:txBody>
      </p:sp>
      <p:sp>
        <p:nvSpPr>
          <p:cNvPr id="7" name="TextBox 6"/>
          <p:cNvSpPr txBox="1"/>
          <p:nvPr/>
        </p:nvSpPr>
        <p:spPr>
          <a:xfrm>
            <a:off x="4087003" y="3330752"/>
            <a:ext cx="3421155" cy="1464231"/>
          </a:xfrm>
          <a:prstGeom prst="roundRect">
            <a:avLst/>
          </a:prstGeom>
          <a:solidFill>
            <a:srgbClr val="1464A3"/>
          </a:solidFill>
        </p:spPr>
        <p:txBody>
          <a:bodyPr wrap="square" rtlCol="0">
            <a:spAutoFit/>
          </a:bodyPr>
          <a:lstStyle/>
          <a:p>
            <a:pPr algn="ctr"/>
            <a:endParaRPr lang="en-GB" sz="2000" dirty="0" smtClean="0">
              <a:solidFill>
                <a:schemeClr val="bg1"/>
              </a:solidFill>
            </a:endParaRPr>
          </a:p>
          <a:p>
            <a:pPr algn="ctr"/>
            <a:r>
              <a:rPr lang="en-GB" sz="2000" dirty="0" smtClean="0">
                <a:solidFill>
                  <a:schemeClr val="bg1"/>
                </a:solidFill>
              </a:rPr>
              <a:t>Building a financial plan for the school</a:t>
            </a:r>
          </a:p>
          <a:p>
            <a:pPr algn="ctr"/>
            <a:endParaRPr lang="en-GB" sz="2000" dirty="0" smtClean="0">
              <a:solidFill>
                <a:schemeClr val="bg1"/>
              </a:solidFill>
            </a:endParaRPr>
          </a:p>
        </p:txBody>
      </p:sp>
      <p:sp>
        <p:nvSpPr>
          <p:cNvPr id="8" name="TextBox 7"/>
          <p:cNvSpPr txBox="1"/>
          <p:nvPr/>
        </p:nvSpPr>
        <p:spPr>
          <a:xfrm>
            <a:off x="4087003" y="5084207"/>
            <a:ext cx="3421155" cy="1464231"/>
          </a:xfrm>
          <a:prstGeom prst="roundRect">
            <a:avLst/>
          </a:prstGeom>
          <a:solidFill>
            <a:srgbClr val="F0300A"/>
          </a:solidFill>
        </p:spPr>
        <p:txBody>
          <a:bodyPr wrap="square" rtlCol="0">
            <a:spAutoFit/>
          </a:bodyPr>
          <a:lstStyle/>
          <a:p>
            <a:pPr algn="ctr"/>
            <a:endParaRPr lang="en-GB" sz="2000" dirty="0" smtClean="0">
              <a:solidFill>
                <a:schemeClr val="bg1"/>
              </a:solidFill>
            </a:endParaRPr>
          </a:p>
          <a:p>
            <a:pPr algn="ctr"/>
            <a:r>
              <a:rPr lang="en-GB" sz="2000" dirty="0" smtClean="0">
                <a:solidFill>
                  <a:schemeClr val="bg1"/>
                </a:solidFill>
              </a:rPr>
              <a:t>Managing the project as a whole</a:t>
            </a:r>
          </a:p>
          <a:p>
            <a:pPr algn="ctr"/>
            <a:endParaRPr lang="en-GB" sz="2000" dirty="0" smtClean="0">
              <a:solidFill>
                <a:schemeClr val="bg1"/>
              </a:solidFill>
            </a:endParaRPr>
          </a:p>
        </p:txBody>
      </p:sp>
      <p:sp>
        <p:nvSpPr>
          <p:cNvPr id="9" name="TextBox 8"/>
          <p:cNvSpPr txBox="1"/>
          <p:nvPr/>
        </p:nvSpPr>
        <p:spPr>
          <a:xfrm>
            <a:off x="209551" y="5084207"/>
            <a:ext cx="3421156" cy="1464231"/>
          </a:xfrm>
          <a:prstGeom prst="roundRect">
            <a:avLst/>
          </a:prstGeom>
          <a:solidFill>
            <a:srgbClr val="4BBECF"/>
          </a:solidFill>
        </p:spPr>
        <p:txBody>
          <a:bodyPr wrap="square" rtlCol="0">
            <a:spAutoFit/>
          </a:bodyPr>
          <a:lstStyle/>
          <a:p>
            <a:pPr algn="ctr">
              <a:lnSpc>
                <a:spcPct val="150000"/>
              </a:lnSpc>
            </a:pPr>
            <a:endParaRPr lang="en-GB" sz="2000" dirty="0" smtClean="0">
              <a:solidFill>
                <a:schemeClr val="bg1"/>
              </a:solidFill>
            </a:endParaRPr>
          </a:p>
          <a:p>
            <a:pPr algn="ctr"/>
            <a:r>
              <a:rPr lang="en-GB" sz="2000" dirty="0" smtClean="0">
                <a:solidFill>
                  <a:schemeClr val="bg1"/>
                </a:solidFill>
              </a:rPr>
              <a:t>Designing a curriculum</a:t>
            </a:r>
          </a:p>
          <a:p>
            <a:pPr algn="ctr">
              <a:lnSpc>
                <a:spcPct val="150000"/>
              </a:lnSpc>
            </a:pPr>
            <a:endParaRPr lang="en-GB" sz="2000" dirty="0" smtClean="0">
              <a:solidFill>
                <a:schemeClr val="bg1"/>
              </a:solidFill>
            </a:endParaRPr>
          </a:p>
        </p:txBody>
      </p:sp>
    </p:spTree>
    <p:extLst>
      <p:ext uri="{BB962C8B-B14F-4D97-AF65-F5344CB8AC3E}">
        <p14:creationId xmlns:p14="http://schemas.microsoft.com/office/powerpoint/2010/main" val="2037061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8" y="6844"/>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00335F"/>
                </a:solidFill>
                <a:latin typeface="Minion Pro" panose="02040503050201020203" pitchFamily="18" charset="0"/>
                <a:cs typeface="Calibri"/>
              </a:rPr>
              <a:t>Establishing your curriculum and ethos </a:t>
            </a:r>
          </a:p>
          <a:p>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48" y="1303020"/>
            <a:ext cx="4809492" cy="4815036"/>
          </a:xfrm>
          <a:prstGeom prst="rect">
            <a:avLst/>
          </a:prstGeom>
          <a:noFill/>
        </p:spPr>
        <p:txBody>
          <a:bodyPr wrap="square" rtlCol="0">
            <a:spAutoFit/>
          </a:bodyPr>
          <a:lstStyle/>
          <a:p>
            <a:r>
              <a:rPr lang="en-GB" sz="2200" b="1" dirty="0">
                <a:solidFill>
                  <a:srgbClr val="3C3C3B"/>
                </a:solidFill>
              </a:rPr>
              <a:t>You must have the following:</a:t>
            </a:r>
          </a:p>
          <a:p>
            <a:pPr marL="285750" indent="-285750">
              <a:buFont typeface="Arial" panose="020B0604020202020204" pitchFamily="34" charset="0"/>
              <a:buChar char="•"/>
            </a:pPr>
            <a:r>
              <a:rPr lang="en-GB" sz="2000" dirty="0">
                <a:solidFill>
                  <a:srgbClr val="3C3C3B"/>
                </a:solidFill>
              </a:rPr>
              <a:t> Education expertise relevant to the type of school you want to set up</a:t>
            </a:r>
          </a:p>
          <a:p>
            <a:pPr marL="285750" indent="-285750">
              <a:buFont typeface="Arial" panose="020B0604020202020204" pitchFamily="34" charset="0"/>
              <a:buChar char="•"/>
            </a:pPr>
            <a:r>
              <a:rPr lang="en-GB" sz="2000" dirty="0">
                <a:solidFill>
                  <a:srgbClr val="3C3C3B"/>
                </a:solidFill>
              </a:rPr>
              <a:t> Finance expertise</a:t>
            </a:r>
          </a:p>
          <a:p>
            <a:pPr marL="285750" indent="-285750">
              <a:buFont typeface="Arial" panose="020B0604020202020204" pitchFamily="34" charset="0"/>
              <a:buChar char="•"/>
            </a:pPr>
            <a:r>
              <a:rPr lang="en-GB" sz="2000" dirty="0">
                <a:solidFill>
                  <a:srgbClr val="3C3C3B"/>
                </a:solidFill>
              </a:rPr>
              <a:t> Governance expertise</a:t>
            </a:r>
            <a:r>
              <a:rPr lang="en-GB" sz="2200" dirty="0">
                <a:solidFill>
                  <a:srgbClr val="3C3C3B"/>
                </a:solidFill>
              </a:rPr>
              <a:t/>
            </a:r>
            <a:br>
              <a:rPr lang="en-GB" sz="2200" dirty="0">
                <a:solidFill>
                  <a:srgbClr val="3C3C3B"/>
                </a:solidFill>
              </a:rPr>
            </a:br>
            <a:endParaRPr lang="en-GB" sz="2200" dirty="0">
              <a:solidFill>
                <a:srgbClr val="3C3C3B"/>
              </a:solidFill>
            </a:endParaRPr>
          </a:p>
          <a:p>
            <a:r>
              <a:rPr lang="en-GB" sz="2200" b="1" dirty="0">
                <a:solidFill>
                  <a:srgbClr val="3C3C3B"/>
                </a:solidFill>
              </a:rPr>
              <a:t>You should have the following:</a:t>
            </a:r>
          </a:p>
          <a:p>
            <a:pPr marL="285750" indent="-285750">
              <a:buFont typeface="Arial" panose="020B0604020202020204" pitchFamily="34" charset="0"/>
              <a:buChar char="•"/>
            </a:pPr>
            <a:r>
              <a:rPr lang="en-GB" sz="2000" dirty="0">
                <a:solidFill>
                  <a:srgbClr val="3C3C3B"/>
                </a:solidFill>
              </a:rPr>
              <a:t> Project management expertise</a:t>
            </a:r>
          </a:p>
          <a:p>
            <a:pPr marL="285750" indent="-285750">
              <a:buFont typeface="Arial" panose="020B0604020202020204" pitchFamily="34" charset="0"/>
              <a:buChar char="•"/>
            </a:pPr>
            <a:r>
              <a:rPr lang="en-GB" sz="2000" dirty="0">
                <a:solidFill>
                  <a:srgbClr val="3C3C3B"/>
                </a:solidFill>
              </a:rPr>
              <a:t> Marketing/communications expertise</a:t>
            </a:r>
            <a:r>
              <a:rPr lang="en-GB" sz="2200" dirty="0">
                <a:solidFill>
                  <a:srgbClr val="3C3C3B"/>
                </a:solidFill>
              </a:rPr>
              <a:t/>
            </a:r>
            <a:br>
              <a:rPr lang="en-GB" sz="2200" dirty="0">
                <a:solidFill>
                  <a:srgbClr val="3C3C3B"/>
                </a:solidFill>
              </a:rPr>
            </a:br>
            <a:endParaRPr lang="en-GB" sz="2200" dirty="0">
              <a:solidFill>
                <a:srgbClr val="3C3C3B"/>
              </a:solidFill>
            </a:endParaRPr>
          </a:p>
          <a:p>
            <a:r>
              <a:rPr lang="en-GB" sz="2200" b="1" dirty="0">
                <a:solidFill>
                  <a:srgbClr val="3C3C3B"/>
                </a:solidFill>
              </a:rPr>
              <a:t>Necessary for pre-opening:</a:t>
            </a:r>
          </a:p>
          <a:p>
            <a:pPr marL="285750" indent="-285750">
              <a:buFont typeface="Arial" panose="020B0604020202020204" pitchFamily="34" charset="0"/>
              <a:buChar char="•"/>
            </a:pPr>
            <a:r>
              <a:rPr lang="en-GB" sz="2000" dirty="0">
                <a:solidFill>
                  <a:srgbClr val="3C3C3B"/>
                </a:solidFill>
              </a:rPr>
              <a:t> HR expertise</a:t>
            </a:r>
          </a:p>
          <a:p>
            <a:pPr marL="285750" indent="-285750">
              <a:buFont typeface="Arial" panose="020B0604020202020204" pitchFamily="34" charset="0"/>
              <a:buChar char="•"/>
            </a:pPr>
            <a:r>
              <a:rPr lang="en-GB" sz="2000" dirty="0">
                <a:solidFill>
                  <a:srgbClr val="3C3C3B"/>
                </a:solidFill>
              </a:rPr>
              <a:t> ICT expertise</a:t>
            </a:r>
          </a:p>
          <a:p>
            <a:pPr marL="285750" indent="-285750">
              <a:buFont typeface="Arial" panose="020B0604020202020204" pitchFamily="34" charset="0"/>
              <a:buChar char="•"/>
            </a:pPr>
            <a:r>
              <a:rPr lang="en-GB" sz="2000" dirty="0">
                <a:solidFill>
                  <a:srgbClr val="3C3C3B"/>
                </a:solidFill>
              </a:rPr>
              <a:t> Buildings and sites</a:t>
            </a:r>
          </a:p>
          <a:p>
            <a:pPr marL="285750" indent="-285750">
              <a:buFont typeface="Arial" panose="020B0604020202020204" pitchFamily="34" charset="0"/>
              <a:buChar char="•"/>
            </a:pPr>
            <a:r>
              <a:rPr lang="en-GB" sz="2000" dirty="0">
                <a:solidFill>
                  <a:srgbClr val="3C3C3B"/>
                </a:solidFill>
              </a:rPr>
              <a:t> Legal expertise</a:t>
            </a:r>
          </a:p>
          <a:p>
            <a:pPr marL="285750" indent="-285750">
              <a:buFont typeface="Arial" panose="020B0604020202020204" pitchFamily="34" charset="0"/>
              <a:buChar char="•"/>
            </a:pPr>
            <a:r>
              <a:rPr lang="en-GB" sz="2000" dirty="0">
                <a:solidFill>
                  <a:srgbClr val="3C3C3B"/>
                </a:solidFill>
              </a:rPr>
              <a:t> Business/start up experience</a:t>
            </a:r>
          </a:p>
        </p:txBody>
      </p:sp>
      <p:grpSp>
        <p:nvGrpSpPr>
          <p:cNvPr id="4" name="Group 10"/>
          <p:cNvGrpSpPr/>
          <p:nvPr/>
        </p:nvGrpSpPr>
        <p:grpSpPr>
          <a:xfrm>
            <a:off x="5242560" y="1370617"/>
            <a:ext cx="3759200" cy="3913971"/>
            <a:chOff x="5242560" y="1370617"/>
            <a:chExt cx="3759200" cy="3913971"/>
          </a:xfrm>
        </p:grpSpPr>
        <p:sp>
          <p:nvSpPr>
            <p:cNvPr id="7" name="Oval 6"/>
            <p:cNvSpPr/>
            <p:nvPr/>
          </p:nvSpPr>
          <p:spPr>
            <a:xfrm>
              <a:off x="5242560" y="1370617"/>
              <a:ext cx="3759200" cy="3913971"/>
            </a:xfrm>
            <a:prstGeom prst="ellipse">
              <a:avLst/>
            </a:prstGeom>
            <a:solidFill>
              <a:srgbClr val="4BBE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5648960" y="2316480"/>
              <a:ext cx="2865120" cy="2968108"/>
            </a:xfrm>
            <a:prstGeom prst="ellipse">
              <a:avLst/>
            </a:prstGeom>
            <a:solidFill>
              <a:srgbClr val="1464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Oval 2"/>
            <p:cNvSpPr/>
            <p:nvPr/>
          </p:nvSpPr>
          <p:spPr>
            <a:xfrm>
              <a:off x="6116320" y="3286962"/>
              <a:ext cx="1991360" cy="1997626"/>
            </a:xfrm>
            <a:prstGeom prst="ellipse">
              <a:avLst/>
            </a:prstGeom>
            <a:solidFill>
              <a:srgbClr val="0033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6339840" y="4101109"/>
              <a:ext cx="1564640" cy="369332"/>
            </a:xfrm>
            <a:prstGeom prst="rect">
              <a:avLst/>
            </a:prstGeom>
            <a:noFill/>
          </p:spPr>
          <p:txBody>
            <a:bodyPr wrap="square" rtlCol="0">
              <a:spAutoFit/>
            </a:bodyPr>
            <a:lstStyle/>
            <a:p>
              <a:pPr algn="ctr"/>
              <a:r>
                <a:rPr lang="en-GB" b="1" dirty="0" smtClean="0">
                  <a:solidFill>
                    <a:schemeClr val="bg1"/>
                  </a:solidFill>
                </a:rPr>
                <a:t>Lead proposer</a:t>
              </a:r>
              <a:endParaRPr lang="en-GB" b="1" dirty="0">
                <a:solidFill>
                  <a:schemeClr val="bg1"/>
                </a:solidFill>
              </a:endParaRPr>
            </a:p>
          </p:txBody>
        </p:sp>
        <p:sp>
          <p:nvSpPr>
            <p:cNvPr id="9" name="TextBox 8"/>
            <p:cNvSpPr txBox="1"/>
            <p:nvPr/>
          </p:nvSpPr>
          <p:spPr>
            <a:xfrm>
              <a:off x="6339840" y="1544275"/>
              <a:ext cx="1564640" cy="646331"/>
            </a:xfrm>
            <a:prstGeom prst="rect">
              <a:avLst/>
            </a:prstGeom>
            <a:noFill/>
          </p:spPr>
          <p:txBody>
            <a:bodyPr wrap="square" rtlCol="0">
              <a:spAutoFit/>
            </a:bodyPr>
            <a:lstStyle/>
            <a:p>
              <a:pPr algn="ctr"/>
              <a:r>
                <a:rPr lang="en-GB" b="1" dirty="0" smtClean="0">
                  <a:solidFill>
                    <a:schemeClr val="bg1"/>
                  </a:solidFill>
                </a:rPr>
                <a:t>Additional advisers</a:t>
              </a:r>
              <a:endParaRPr lang="en-GB" b="1" dirty="0">
                <a:solidFill>
                  <a:schemeClr val="bg1"/>
                </a:solidFill>
              </a:endParaRPr>
            </a:p>
          </p:txBody>
        </p:sp>
        <p:sp>
          <p:nvSpPr>
            <p:cNvPr id="10" name="TextBox 9"/>
            <p:cNvSpPr txBox="1"/>
            <p:nvPr/>
          </p:nvSpPr>
          <p:spPr>
            <a:xfrm>
              <a:off x="6329680" y="2629365"/>
              <a:ext cx="1564640" cy="646331"/>
            </a:xfrm>
            <a:prstGeom prst="rect">
              <a:avLst/>
            </a:prstGeom>
            <a:noFill/>
          </p:spPr>
          <p:txBody>
            <a:bodyPr wrap="square" rtlCol="0">
              <a:spAutoFit/>
            </a:bodyPr>
            <a:lstStyle/>
            <a:p>
              <a:pPr algn="ctr"/>
              <a:r>
                <a:rPr lang="en-GB" b="1" dirty="0" smtClean="0">
                  <a:solidFill>
                    <a:schemeClr val="bg1"/>
                  </a:solidFill>
                </a:rPr>
                <a:t>Steering group</a:t>
              </a:r>
              <a:endParaRPr lang="en-GB" b="1" dirty="0">
                <a:solidFill>
                  <a:schemeClr val="bg1"/>
                </a:solidFill>
              </a:endParaRPr>
            </a:p>
          </p:txBody>
        </p:sp>
      </p:grpSp>
    </p:spTree>
    <p:extLst>
      <p:ext uri="{BB962C8B-B14F-4D97-AF65-F5344CB8AC3E}">
        <p14:creationId xmlns:p14="http://schemas.microsoft.com/office/powerpoint/2010/main" val="4045831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fontScale="90000"/>
          </a:bodyPr>
          <a:lstStyle/>
          <a:p>
            <a:pPr algn="l"/>
            <a:r>
              <a:rPr lang="en-US" sz="5500" dirty="0" smtClean="0">
                <a:solidFill>
                  <a:schemeClr val="bg1"/>
                </a:solidFill>
                <a:latin typeface="Minion Pro" panose="02040503050201020203" pitchFamily="18" charset="0"/>
                <a:cs typeface="Garamond"/>
              </a:rPr>
              <a:t>How New Schools Network can help you </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500" i="1" dirty="0">
              <a:solidFill>
                <a:srgbClr val="9EC1E7"/>
              </a:solidFill>
              <a:latin typeface="Minion Pro" panose="02040503050201020203" pitchFamily="18" charset="0"/>
              <a:cs typeface="Garamond"/>
            </a:endParaRPr>
          </a:p>
        </p:txBody>
      </p:sp>
    </p:spTree>
    <p:extLst>
      <p:ext uri="{BB962C8B-B14F-4D97-AF65-F5344CB8AC3E}">
        <p14:creationId xmlns:p14="http://schemas.microsoft.com/office/powerpoint/2010/main" val="1685192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rgbClr val="00335F"/>
                </a:solidFill>
                <a:effectLst/>
                <a:uLnTx/>
                <a:uFillTx/>
                <a:latin typeface="Minion Pro" panose="02040503050201020203" pitchFamily="18" charset="0"/>
                <a:ea typeface="+mj-ea"/>
                <a:cs typeface="Calibri"/>
              </a:rPr>
              <a:t>NSN Development Programme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dirty="0">
              <a:ln>
                <a:noFill/>
              </a:ln>
              <a:solidFill>
                <a:srgbClr val="00335F"/>
              </a:solidFill>
              <a:effectLst/>
              <a:uLnTx/>
              <a:uFillTx/>
              <a:latin typeface="Minion Pro" panose="02040503050201020203" pitchFamily="18" charset="0"/>
              <a:ea typeface="+mj-ea"/>
              <a:cs typeface="Calibri"/>
            </a:endParaRPr>
          </a:p>
        </p:txBody>
      </p:sp>
      <p:sp>
        <p:nvSpPr>
          <p:cNvPr id="5" name="TextBox 4"/>
          <p:cNvSpPr txBox="1"/>
          <p:nvPr/>
        </p:nvSpPr>
        <p:spPr>
          <a:xfrm>
            <a:off x="209549" y="1219855"/>
            <a:ext cx="8639175"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3C3C3B"/>
                </a:solidFill>
                <a:effectLst/>
                <a:uLnTx/>
                <a:uFillTx/>
                <a:latin typeface="Calibri"/>
                <a:ea typeface="+mn-ea"/>
                <a:cs typeface="+mn-cs"/>
              </a:rPr>
              <a:t>Feedback we have had from groups who have been on the programme has been overwhelmingly positive, and approval rates for groups on the programme shows its success.</a:t>
            </a:r>
          </a:p>
        </p:txBody>
      </p:sp>
      <p:sp>
        <p:nvSpPr>
          <p:cNvPr id="7" name="TextBox 6"/>
          <p:cNvSpPr txBox="1"/>
          <p:nvPr/>
        </p:nvSpPr>
        <p:spPr>
          <a:xfrm>
            <a:off x="304917" y="2462330"/>
            <a:ext cx="3007252" cy="1323439"/>
          </a:xfrm>
          <a:prstGeom prst="rect">
            <a:avLst/>
          </a:prstGeom>
          <a:solidFill>
            <a:srgbClr val="00335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Calibri"/>
                <a:ea typeface="+mn-ea"/>
                <a:cs typeface="+mn-cs"/>
              </a:rPr>
              <a:t>100% of those who have received this additional support in the past said it was helpful</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04917" y="4103757"/>
            <a:ext cx="3007252" cy="707886"/>
          </a:xfrm>
          <a:prstGeom prst="rect">
            <a:avLst/>
          </a:prstGeom>
          <a:solidFill>
            <a:srgbClr val="1464A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Calibri"/>
                <a:ea typeface="+mn-ea"/>
                <a:cs typeface="+mn-cs"/>
              </a:rPr>
              <a:t>You are 50% more likely to be invited to interview. </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304917" y="5071621"/>
            <a:ext cx="3007253" cy="1631216"/>
          </a:xfrm>
          <a:prstGeom prst="rect">
            <a:avLst/>
          </a:prstGeom>
          <a:solidFill>
            <a:srgbClr val="4BBEC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Calibri"/>
                <a:ea typeface="+mn-ea"/>
                <a:cs typeface="+mn-cs"/>
              </a:rPr>
              <a:t>11 of the 14 successful free schools from the local authority-led special free school round wave 1 received NSN support.</a:t>
            </a: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Callout 2"/>
          <p:cNvSpPr/>
          <p:nvPr/>
        </p:nvSpPr>
        <p:spPr>
          <a:xfrm>
            <a:off x="4391023" y="2175956"/>
            <a:ext cx="4324350" cy="1790700"/>
          </a:xfrm>
          <a:prstGeom prst="wedgeEllipseCallout">
            <a:avLst/>
          </a:prstGeom>
          <a:solidFill>
            <a:srgbClr val="F0300A"/>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Calibri"/>
                <a:ea typeface="+mn-ea"/>
                <a:cs typeface="+mn-cs"/>
              </a:rPr>
              <a:t>“The Development Programme was excellent and offered appropriate support, challenges and rigour.”</a:t>
            </a: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Callout 10"/>
          <p:cNvSpPr/>
          <p:nvPr/>
        </p:nvSpPr>
        <p:spPr>
          <a:xfrm>
            <a:off x="3491880" y="4293096"/>
            <a:ext cx="4562475" cy="2017722"/>
          </a:xfrm>
          <a:prstGeom prst="wedgeEllipseCallout">
            <a:avLst/>
          </a:prstGeom>
          <a:solidFill>
            <a:srgbClr val="F0300A"/>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Calibri"/>
                <a:ea typeface="+mn-ea"/>
                <a:cs typeface="+mn-cs"/>
              </a:rPr>
              <a:t>“We couldn’t have done it without you! Thank you so much for keeping us on track and motivated.” </a:t>
            </a: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84861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rgbClr val="00335F"/>
                </a:solidFill>
                <a:effectLst/>
                <a:uLnTx/>
                <a:uFillTx/>
                <a:latin typeface="Minion Pro" panose="02040503050201020203" pitchFamily="18" charset="0"/>
                <a:ea typeface="+mj-ea"/>
                <a:cs typeface="Calibri"/>
              </a:rPr>
              <a:t>How NSN can help you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dirty="0">
              <a:ln>
                <a:noFill/>
              </a:ln>
              <a:solidFill>
                <a:srgbClr val="00335F"/>
              </a:solidFill>
              <a:effectLst/>
              <a:uLnTx/>
              <a:uFillTx/>
              <a:latin typeface="Minion Pro" panose="02040503050201020203" pitchFamily="18" charset="0"/>
              <a:ea typeface="+mj-ea"/>
              <a:cs typeface="Calibri"/>
            </a:endParaRPr>
          </a:p>
        </p:txBody>
      </p:sp>
      <p:sp>
        <p:nvSpPr>
          <p:cNvPr id="4" name="TextBox 3"/>
          <p:cNvSpPr txBox="1"/>
          <p:nvPr/>
        </p:nvSpPr>
        <p:spPr>
          <a:xfrm>
            <a:off x="304917" y="1334827"/>
            <a:ext cx="4057533" cy="4955203"/>
          </a:xfrm>
          <a:prstGeom prst="rect">
            <a:avLst/>
          </a:prstGeom>
          <a:solidFill>
            <a:srgbClr val="00335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Minion Pro" panose="02040503050201020203" pitchFamily="18" charset="0"/>
                <a:ea typeface="+mn-ea"/>
                <a:cs typeface="+mn-cs"/>
              </a:rPr>
              <a:t>Development Programme</a:t>
            </a:r>
            <a:endParaRPr kumimoji="0" lang="en-GB" sz="2800" b="0" i="0" u="none" strike="noStrike" kern="1200" cap="none" spc="0" normalizeH="0" baseline="0" noProof="0" dirty="0">
              <a:ln>
                <a:noFill/>
              </a:ln>
              <a:solidFill>
                <a:prstClr val="white"/>
              </a:solidFill>
              <a:effectLst/>
              <a:uLnTx/>
              <a:uFillTx/>
              <a:latin typeface="Minion Pro" panose="020405030502010202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prstClr val="white"/>
              </a:buClr>
              <a:buSzTx/>
              <a:buFont typeface="Trebuchet MS" panose="020B0603020202020204" pitchFamily="34" charset="0"/>
              <a:buChar char="―"/>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prstClr val="white"/>
              </a:buClr>
              <a:buSzTx/>
              <a:buFontTx/>
              <a:buNone/>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A combination of the following:</a:t>
            </a: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GB" sz="22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A named personal NSN Adviser</a:t>
            </a: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A personalised support plan</a:t>
            </a: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Written feedback on draft applications</a:t>
            </a: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Specialist meetings</a:t>
            </a: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Networking with other free schools</a:t>
            </a: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Help marketing your school</a:t>
            </a:r>
            <a:endParaRPr kumimoji="0" lang="en-GB"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4876800" y="1334827"/>
            <a:ext cx="3971924" cy="2985433"/>
          </a:xfrm>
          <a:prstGeom prst="rect">
            <a:avLst/>
          </a:prstGeom>
          <a:solidFill>
            <a:srgbClr val="1464A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Minion Pro" panose="02040503050201020203" pitchFamily="18" charset="0"/>
                <a:ea typeface="+mn-ea"/>
                <a:cs typeface="+mn-cs"/>
              </a:rPr>
              <a:t>Support for all groups</a:t>
            </a:r>
            <a:endParaRPr kumimoji="0" lang="en-GB" sz="2400" b="0" i="0" u="none" strike="noStrike" kern="1200" cap="none" spc="0" normalizeH="0" baseline="0" noProof="0" dirty="0">
              <a:ln>
                <a:noFill/>
              </a:ln>
              <a:solidFill>
                <a:prstClr val="white"/>
              </a:solidFill>
              <a:effectLst/>
              <a:uLnTx/>
              <a:uFillTx/>
              <a:latin typeface="Minion Pro" panose="02040503050201020203"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An hour long 1-1 meeting with one of our Advisers</a:t>
            </a: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Advice from the team via phone and email</a:t>
            </a:r>
          </a:p>
          <a:p>
            <a:pPr marL="285750" marR="0" lvl="0" indent="-285750" algn="l" defTabSz="4572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A wide range of resources on our website. </a:t>
            </a:r>
            <a:endParaRPr kumimoji="0" lang="en-GB" sz="2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6248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 for our children </a:t>
            </a:r>
            <a:endParaRPr lang="en-GB" dirty="0"/>
          </a:p>
        </p:txBody>
      </p:sp>
      <p:sp>
        <p:nvSpPr>
          <p:cNvPr id="3" name="Content Placeholder 2"/>
          <p:cNvSpPr>
            <a:spLocks noGrp="1"/>
          </p:cNvSpPr>
          <p:nvPr>
            <p:ph idx="1"/>
          </p:nvPr>
        </p:nvSpPr>
        <p:spPr/>
        <p:txBody>
          <a:bodyPr/>
          <a:lstStyle/>
          <a:p>
            <a:endParaRPr lang="en-GB" b="0" dirty="0" smtClean="0">
              <a:solidFill>
                <a:srgbClr val="1D388D"/>
              </a:solidFill>
            </a:endParaRPr>
          </a:p>
          <a:p>
            <a:pPr>
              <a:spcBef>
                <a:spcPts val="600"/>
              </a:spcBef>
              <a:spcAft>
                <a:spcPts val="600"/>
              </a:spcAft>
            </a:pPr>
            <a:r>
              <a:rPr lang="en-GB" b="0" dirty="0" smtClean="0">
                <a:solidFill>
                  <a:srgbClr val="1D388D"/>
                </a:solidFill>
              </a:rPr>
              <a:t>Adverse Childhood Experiences</a:t>
            </a:r>
          </a:p>
          <a:p>
            <a:pPr>
              <a:spcBef>
                <a:spcPts val="600"/>
              </a:spcBef>
              <a:spcAft>
                <a:spcPts val="600"/>
              </a:spcAft>
            </a:pPr>
            <a:r>
              <a:rPr lang="en-GB" b="0" dirty="0" smtClean="0">
                <a:solidFill>
                  <a:srgbClr val="1D388D"/>
                </a:solidFill>
              </a:rPr>
              <a:t>Understanding of trauma </a:t>
            </a:r>
          </a:p>
          <a:p>
            <a:pPr>
              <a:spcBef>
                <a:spcPts val="600"/>
              </a:spcBef>
              <a:spcAft>
                <a:spcPts val="600"/>
              </a:spcAft>
            </a:pPr>
            <a:r>
              <a:rPr lang="en-GB" b="0" dirty="0" smtClean="0">
                <a:solidFill>
                  <a:srgbClr val="1D388D"/>
                </a:solidFill>
              </a:rPr>
              <a:t>Vulnerability</a:t>
            </a:r>
          </a:p>
          <a:p>
            <a:pPr>
              <a:spcBef>
                <a:spcPts val="600"/>
              </a:spcBef>
              <a:spcAft>
                <a:spcPts val="600"/>
              </a:spcAft>
            </a:pPr>
            <a:r>
              <a:rPr lang="en-GB" b="0" dirty="0" smtClean="0">
                <a:solidFill>
                  <a:srgbClr val="1D388D"/>
                </a:solidFill>
              </a:rPr>
              <a:t>Not necessarily low ability </a:t>
            </a:r>
          </a:p>
          <a:p>
            <a:pPr>
              <a:spcBef>
                <a:spcPts val="600"/>
              </a:spcBef>
              <a:spcAft>
                <a:spcPts val="600"/>
              </a:spcAft>
            </a:pPr>
            <a:r>
              <a:rPr lang="en-GB" b="0" dirty="0" smtClean="0">
                <a:solidFill>
                  <a:srgbClr val="1D388D"/>
                </a:solidFill>
              </a:rPr>
              <a:t>Expectation that the children accessing the school can access secondary curriculum enabling them to attain GCSEs if appropriate</a:t>
            </a:r>
          </a:p>
          <a:p>
            <a:pPr>
              <a:spcBef>
                <a:spcPts val="600"/>
              </a:spcBef>
              <a:spcAft>
                <a:spcPts val="600"/>
              </a:spcAft>
            </a:pPr>
            <a:r>
              <a:rPr lang="en-GB" b="0" dirty="0" smtClean="0">
                <a:solidFill>
                  <a:srgbClr val="1D388D"/>
                </a:solidFill>
              </a:rPr>
              <a:t>Ability to work with parents – need for consistent messages </a:t>
            </a:r>
          </a:p>
          <a:p>
            <a:endParaRPr lang="en-GB" b="0" dirty="0" smtClean="0">
              <a:solidFill>
                <a:srgbClr val="1D388D"/>
              </a:solidFill>
            </a:endParaRPr>
          </a:p>
          <a:p>
            <a:endParaRPr lang="en-GB" dirty="0"/>
          </a:p>
        </p:txBody>
      </p:sp>
    </p:spTree>
    <p:extLst>
      <p:ext uri="{BB962C8B-B14F-4D97-AF65-F5344CB8AC3E}">
        <p14:creationId xmlns:p14="http://schemas.microsoft.com/office/powerpoint/2010/main" val="2364333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rgbClr val="00335F"/>
                </a:solidFill>
                <a:effectLst/>
                <a:uLnTx/>
                <a:uFillTx/>
                <a:latin typeface="Minion Pro" panose="02040503050201020203" pitchFamily="18" charset="0"/>
                <a:ea typeface="+mj-ea"/>
                <a:cs typeface="Calibri"/>
              </a:rPr>
              <a:t>Enrolling onto the DP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dirty="0">
              <a:ln>
                <a:noFill/>
              </a:ln>
              <a:solidFill>
                <a:srgbClr val="00335F"/>
              </a:solidFill>
              <a:effectLst/>
              <a:uLnTx/>
              <a:uFillTx/>
              <a:latin typeface="Minion Pro" panose="02040503050201020203" pitchFamily="18" charset="0"/>
              <a:ea typeface="+mj-ea"/>
              <a:cs typeface="Calibri"/>
            </a:endParaRPr>
          </a:p>
        </p:txBody>
      </p:sp>
      <p:sp>
        <p:nvSpPr>
          <p:cNvPr id="3" name="TextBox 2"/>
          <p:cNvSpPr txBox="1"/>
          <p:nvPr/>
        </p:nvSpPr>
        <p:spPr>
          <a:xfrm>
            <a:off x="547627" y="1258277"/>
            <a:ext cx="8382000" cy="209288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rgbClr val="003360"/>
              </a:buClr>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3C3C3B"/>
                </a:solidFill>
                <a:effectLst/>
                <a:uLnTx/>
                <a:uFillTx/>
                <a:latin typeface="Calibri"/>
                <a:ea typeface="+mn-ea"/>
                <a:cs typeface="+mn-cs"/>
              </a:rPr>
              <a:t>Book a 1-1 meeting with an adviser through our website.</a:t>
            </a:r>
          </a:p>
          <a:p>
            <a:pPr marL="285750" marR="0" lvl="0" indent="-285750" algn="l" defTabSz="457200" rtl="0" eaLnBrk="1" fontAlgn="auto" latinLnBrk="0" hangingPunct="1">
              <a:lnSpc>
                <a:spcPct val="100000"/>
              </a:lnSpc>
              <a:spcBef>
                <a:spcPts val="0"/>
              </a:spcBef>
              <a:spcAft>
                <a:spcPts val="0"/>
              </a:spcAft>
              <a:buClr>
                <a:srgbClr val="003360"/>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3C3C3B"/>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003360"/>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3C3C3B"/>
                </a:solidFill>
                <a:effectLst/>
                <a:uLnTx/>
                <a:uFillTx/>
                <a:latin typeface="Calibri"/>
                <a:ea typeface="+mn-ea"/>
                <a:cs typeface="+mn-cs"/>
              </a:rPr>
              <a:t>Submit an enrolment form through our website</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srgbClr val="3C3C3B"/>
              </a:solidFill>
              <a:effectLst/>
              <a:uLnTx/>
              <a:uFillTx/>
              <a:latin typeface="Calibri"/>
              <a:ea typeface="+mn-ea"/>
              <a:cs typeface="+mn-cs"/>
            </a:endParaRPr>
          </a:p>
        </p:txBody>
      </p:sp>
      <p:sp>
        <p:nvSpPr>
          <p:cNvPr id="4" name="TextBox 3"/>
          <p:cNvSpPr txBox="1"/>
          <p:nvPr/>
        </p:nvSpPr>
        <p:spPr>
          <a:xfrm>
            <a:off x="385820" y="3896670"/>
            <a:ext cx="8543807" cy="1846659"/>
          </a:xfrm>
          <a:prstGeom prst="rect">
            <a:avLst/>
          </a:prstGeom>
          <a:solidFill>
            <a:srgbClr val="00335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Minion Pro" panose="02040503050201020203" pitchFamily="18" charset="0"/>
                <a:ea typeface="+mn-ea"/>
                <a:cs typeface="+mn-cs"/>
              </a:rPr>
              <a:t>Contact NSN</a:t>
            </a:r>
            <a:endParaRPr kumimoji="0" lang="en-GB" sz="2800" b="0" i="0" u="none" strike="noStrike" kern="1200" cap="none" spc="0" normalizeH="0" baseline="0" noProof="0" dirty="0">
              <a:ln>
                <a:noFill/>
              </a:ln>
              <a:solidFill>
                <a:prstClr val="white"/>
              </a:solidFill>
              <a:effectLst/>
              <a:uLnTx/>
              <a:uFillTx/>
              <a:latin typeface="Minion Pro" panose="02040503050201020203" pitchFamily="18" charset="0"/>
              <a:ea typeface="+mn-ea"/>
              <a:cs typeface="+mn-cs"/>
            </a:endParaRPr>
          </a:p>
          <a:p>
            <a:pPr marR="0" lvl="0" algn="l" defTabSz="457200" rtl="0" eaLnBrk="1" fontAlgn="auto" latinLnBrk="0" hangingPunct="1">
              <a:lnSpc>
                <a:spcPct val="100000"/>
              </a:lnSpc>
              <a:spcBef>
                <a:spcPts val="0"/>
              </a:spcBef>
              <a:spcAft>
                <a:spcPts val="0"/>
              </a:spcAft>
              <a:buClr>
                <a:prstClr val="white"/>
              </a:buClr>
              <a:buSzTx/>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prstClr val="white"/>
              </a:buClr>
              <a:buSzTx/>
              <a:buFontTx/>
              <a:buNone/>
              <a:tabLst/>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Email: 		info@newschoolsnetwork.org</a:t>
            </a:r>
          </a:p>
          <a:p>
            <a:pPr lvl="0">
              <a:buClr>
                <a:prstClr val="white"/>
              </a:buClr>
              <a:defRPr/>
            </a:pPr>
            <a:r>
              <a:rPr kumimoji="0" lang="en-GB" sz="2200" b="0" i="0" u="none" strike="noStrike" kern="1200" cap="none" spc="0" normalizeH="0" baseline="0" noProof="0" dirty="0" smtClean="0">
                <a:ln>
                  <a:noFill/>
                </a:ln>
                <a:solidFill>
                  <a:prstClr val="white"/>
                </a:solidFill>
                <a:effectLst/>
                <a:uLnTx/>
                <a:uFillTx/>
                <a:latin typeface="Calibri"/>
                <a:ea typeface="+mn-ea"/>
                <a:cs typeface="+mn-cs"/>
              </a:rPr>
              <a:t>Phone:</a:t>
            </a:r>
            <a:r>
              <a:rPr kumimoji="0" lang="en-GB" sz="2200" b="0" i="0" u="none" strike="noStrike" kern="1200" cap="none" spc="0" normalizeH="0" noProof="0" dirty="0" smtClean="0">
                <a:ln>
                  <a:noFill/>
                </a:ln>
                <a:solidFill>
                  <a:prstClr val="white"/>
                </a:solidFill>
                <a:effectLst/>
                <a:uLnTx/>
                <a:uFillTx/>
                <a:latin typeface="Calibri"/>
                <a:ea typeface="+mn-ea"/>
                <a:cs typeface="+mn-cs"/>
              </a:rPr>
              <a:t> 	</a:t>
            </a:r>
            <a:r>
              <a:rPr lang="en-GB" sz="2200" dirty="0">
                <a:solidFill>
                  <a:prstClr val="white"/>
                </a:solidFill>
              </a:rPr>
              <a:t>	020 7952 8558</a:t>
            </a:r>
            <a:endParaRPr kumimoji="0" lang="en-GB" sz="2200" b="0" i="0" u="none" strike="noStrike" kern="1200" cap="none" spc="0" normalizeH="0" noProof="0" dirty="0" smtClean="0">
              <a:ln>
                <a:noFill/>
              </a:ln>
              <a:solidFill>
                <a:prstClr val="white"/>
              </a:solidFill>
              <a:effectLst/>
              <a:uLnTx/>
              <a:uFillTx/>
              <a:latin typeface="Calibri"/>
              <a:ea typeface="+mn-ea"/>
              <a:cs typeface="+mn-cs"/>
            </a:endParaRPr>
          </a:p>
          <a:p>
            <a:pPr lvl="0">
              <a:buClr>
                <a:prstClr val="white"/>
              </a:buClr>
              <a:defRPr/>
            </a:pPr>
            <a:r>
              <a:rPr lang="en-GB" sz="2200" baseline="0" dirty="0" smtClean="0">
                <a:solidFill>
                  <a:prstClr val="white"/>
                </a:solidFill>
                <a:latin typeface="Calibri"/>
              </a:rPr>
              <a:t>Website:</a:t>
            </a:r>
            <a:r>
              <a:rPr lang="en-GB" sz="2200" dirty="0" smtClean="0">
                <a:solidFill>
                  <a:prstClr val="white"/>
                </a:solidFill>
                <a:latin typeface="Calibri"/>
              </a:rPr>
              <a:t> </a:t>
            </a:r>
            <a:r>
              <a:rPr lang="en-GB" sz="2200" dirty="0">
                <a:solidFill>
                  <a:prstClr val="white"/>
                </a:solidFill>
              </a:rPr>
              <a:t>	https://www.newschoolsnetwork.org/</a:t>
            </a:r>
            <a:endParaRPr kumimoji="0" lang="en-GB" sz="2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82124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a:bodyPr>
          <a:lstStyle/>
          <a:p>
            <a:pPr algn="l"/>
            <a:r>
              <a:rPr lang="en-US" sz="5500" dirty="0" smtClean="0">
                <a:solidFill>
                  <a:schemeClr val="bg1"/>
                </a:solidFill>
                <a:latin typeface="Minion Pro" panose="02040503050201020203" pitchFamily="18" charset="0"/>
                <a:cs typeface="Garamond"/>
              </a:rPr>
              <a:t>Questions?</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500" i="1" dirty="0">
              <a:solidFill>
                <a:srgbClr val="9EC1E7"/>
              </a:solidFill>
              <a:latin typeface="Minion Pro" panose="02040503050201020203" pitchFamily="18" charset="0"/>
              <a:cs typeface="Garamond"/>
            </a:endParaRPr>
          </a:p>
        </p:txBody>
      </p:sp>
    </p:spTree>
    <p:extLst>
      <p:ext uri="{BB962C8B-B14F-4D97-AF65-F5344CB8AC3E}">
        <p14:creationId xmlns:p14="http://schemas.microsoft.com/office/powerpoint/2010/main" val="6318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Graduated response </a:t>
            </a:r>
            <a:endParaRPr lang="en-US" dirty="0"/>
          </a:p>
        </p:txBody>
      </p:sp>
      <p:sp>
        <p:nvSpPr>
          <p:cNvPr id="4" name="Rectangle 2"/>
          <p:cNvSpPr txBox="1">
            <a:spLocks noChangeArrowheads="1"/>
          </p:cNvSpPr>
          <p:nvPr/>
        </p:nvSpPr>
        <p:spPr bwMode="auto">
          <a:xfrm>
            <a:off x="683568" y="1196752"/>
            <a:ext cx="8280920" cy="417534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ea typeface="+mn-ea"/>
                <a:cs typeface="+mn-cs"/>
              </a:defRPr>
            </a:lvl1pPr>
            <a:lvl2pPr marL="741363" indent="-284163"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2pPr>
            <a:lvl3pPr marL="11430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defRPr>
            </a:lvl3pPr>
            <a:lvl4pPr marL="16002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4pPr>
            <a:lvl5pPr marL="20574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5pPr>
            <a:lvl6pPr marL="25146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6pPr>
            <a:lvl7pPr marL="29718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7pPr>
            <a:lvl8pPr marL="34290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8pPr>
            <a:lvl9pPr marL="38862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9pPr>
          </a:lstStyle>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smtClean="0">
              <a:solidFill>
                <a:srgbClr val="1D388D"/>
              </a:solidFill>
            </a:endParaRPr>
          </a:p>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smtClean="0">
                <a:solidFill>
                  <a:srgbClr val="1D388D"/>
                </a:solidFill>
              </a:rPr>
              <a:t>Our bid for an SEMH free school </a:t>
            </a:r>
            <a:r>
              <a:rPr lang="en-GB" sz="1800" b="0" dirty="0">
                <a:solidFill>
                  <a:srgbClr val="1D388D"/>
                </a:solidFill>
              </a:rPr>
              <a:t>i</a:t>
            </a:r>
            <a:r>
              <a:rPr lang="en-GB" sz="1800" b="0" dirty="0" smtClean="0">
                <a:solidFill>
                  <a:srgbClr val="1D388D"/>
                </a:solidFill>
              </a:rPr>
              <a:t>s based on our development of a graduated response that we have been working on with our schools. </a:t>
            </a:r>
          </a:p>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smtClean="0">
              <a:solidFill>
                <a:srgbClr val="1D388D"/>
              </a:solidFill>
            </a:endParaRPr>
          </a:p>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smtClean="0">
              <a:solidFill>
                <a:srgbClr val="1D388D"/>
              </a:solidFill>
            </a:endParaRPr>
          </a:p>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200" dirty="0" smtClean="0"/>
          </a:p>
          <a:p>
            <a:pPr marL="0" indent="0" eaLnBrk="1" hangingPunct="1">
              <a:lnSpc>
                <a:spcPct val="100000"/>
              </a:lnSpc>
              <a:spcBef>
                <a:spcPts val="9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200" dirty="0"/>
          </a:p>
          <a:p>
            <a:pPr marL="0" indent="0" eaLnBrk="1" hangingPunct="1">
              <a:lnSpc>
                <a:spcPct val="100000"/>
              </a:lnSpc>
              <a:spcBef>
                <a:spcPts val="9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200" dirty="0" smtClean="0"/>
          </a:p>
        </p:txBody>
      </p:sp>
    </p:spTree>
    <p:extLst>
      <p:ext uri="{BB962C8B-B14F-4D97-AF65-F5344CB8AC3E}">
        <p14:creationId xmlns:p14="http://schemas.microsoft.com/office/powerpoint/2010/main" val="780959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own Arrow 42"/>
          <p:cNvSpPr/>
          <p:nvPr/>
        </p:nvSpPr>
        <p:spPr>
          <a:xfrm rot="17929216">
            <a:off x="3361188" y="1381523"/>
            <a:ext cx="655882" cy="91791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lnSpc>
                <a:spcPct val="100000"/>
              </a:lnSpc>
              <a:spcBef>
                <a:spcPts val="0"/>
              </a:spcBef>
              <a:spcAft>
                <a:spcPts val="0"/>
              </a:spcAft>
              <a:buClrTx/>
              <a:buSzTx/>
              <a:buFontTx/>
              <a:buNone/>
            </a:pPr>
            <a:endParaRPr lang="en-GB">
              <a:solidFill>
                <a:prstClr val="white"/>
              </a:solidFill>
            </a:endParaRPr>
          </a:p>
        </p:txBody>
      </p:sp>
      <p:grpSp>
        <p:nvGrpSpPr>
          <p:cNvPr id="44" name="Group 43"/>
          <p:cNvGrpSpPr/>
          <p:nvPr/>
        </p:nvGrpSpPr>
        <p:grpSpPr>
          <a:xfrm>
            <a:off x="1691680" y="716628"/>
            <a:ext cx="6576392" cy="5880723"/>
            <a:chOff x="1691680" y="716628"/>
            <a:chExt cx="6576392" cy="5880723"/>
          </a:xfrm>
        </p:grpSpPr>
        <p:sp>
          <p:nvSpPr>
            <p:cNvPr id="45" name="Freeform 44"/>
            <p:cNvSpPr/>
            <p:nvPr/>
          </p:nvSpPr>
          <p:spPr>
            <a:xfrm>
              <a:off x="4192029" y="716628"/>
              <a:ext cx="1553659" cy="1238537"/>
            </a:xfrm>
            <a:custGeom>
              <a:avLst/>
              <a:gdLst>
                <a:gd name="connsiteX0" fmla="*/ 0 w 1553659"/>
                <a:gd name="connsiteY0" fmla="*/ 1238537 h 1238537"/>
                <a:gd name="connsiteX1" fmla="*/ 657638 w 1553659"/>
                <a:gd name="connsiteY1" fmla="*/ 0 h 1238537"/>
                <a:gd name="connsiteX2" fmla="*/ 896021 w 1553659"/>
                <a:gd name="connsiteY2" fmla="*/ 0 h 1238537"/>
                <a:gd name="connsiteX3" fmla="*/ 1553659 w 1553659"/>
                <a:gd name="connsiteY3" fmla="*/ 1238537 h 1238537"/>
                <a:gd name="connsiteX4" fmla="*/ 0 w 1553659"/>
                <a:gd name="connsiteY4" fmla="*/ 1238537 h 123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659" h="1238537">
                  <a:moveTo>
                    <a:pt x="0" y="1238537"/>
                  </a:moveTo>
                  <a:lnTo>
                    <a:pt x="657638" y="0"/>
                  </a:lnTo>
                  <a:lnTo>
                    <a:pt x="896021" y="0"/>
                  </a:lnTo>
                  <a:lnTo>
                    <a:pt x="1553659" y="1238537"/>
                  </a:lnTo>
                  <a:lnTo>
                    <a:pt x="0" y="1238537"/>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488950" fontAlgn="auto">
                <a:lnSpc>
                  <a:spcPct val="90000"/>
                </a:lnSpc>
                <a:spcAft>
                  <a:spcPct val="35000"/>
                </a:spcAft>
                <a:buClrTx/>
                <a:buSzTx/>
                <a:buFontTx/>
                <a:buNone/>
              </a:pPr>
              <a:r>
                <a:rPr lang="en-GB" sz="1100" dirty="0" smtClean="0">
                  <a:solidFill>
                    <a:prstClr val="black"/>
                  </a:solidFill>
                </a:rPr>
                <a:t>Specialist </a:t>
              </a:r>
            </a:p>
            <a:p>
              <a:pPr algn="ctr" defTabSz="488950" fontAlgn="auto">
                <a:lnSpc>
                  <a:spcPct val="90000"/>
                </a:lnSpc>
                <a:spcAft>
                  <a:spcPct val="35000"/>
                </a:spcAft>
                <a:buClrTx/>
                <a:buSzTx/>
                <a:buFontTx/>
                <a:buNone/>
              </a:pPr>
              <a:r>
                <a:rPr lang="en-GB" sz="1100" dirty="0" smtClean="0">
                  <a:solidFill>
                    <a:prstClr val="black"/>
                  </a:solidFill>
                </a:rPr>
                <a:t>Free School</a:t>
              </a:r>
              <a:endParaRPr lang="en-GB" sz="1100" dirty="0">
                <a:solidFill>
                  <a:prstClr val="black"/>
                </a:solidFill>
              </a:endParaRPr>
            </a:p>
          </p:txBody>
        </p:sp>
        <p:sp>
          <p:nvSpPr>
            <p:cNvPr id="46" name="Freeform 45"/>
            <p:cNvSpPr/>
            <p:nvPr/>
          </p:nvSpPr>
          <p:spPr>
            <a:xfrm>
              <a:off x="3664597" y="1643201"/>
              <a:ext cx="2630556" cy="1238537"/>
            </a:xfrm>
            <a:custGeom>
              <a:avLst/>
              <a:gdLst>
                <a:gd name="connsiteX0" fmla="*/ 0 w 2630556"/>
                <a:gd name="connsiteY0" fmla="*/ 1238537 h 1238537"/>
                <a:gd name="connsiteX1" fmla="*/ 657638 w 2630556"/>
                <a:gd name="connsiteY1" fmla="*/ 0 h 1238537"/>
                <a:gd name="connsiteX2" fmla="*/ 1972918 w 2630556"/>
                <a:gd name="connsiteY2" fmla="*/ 0 h 1238537"/>
                <a:gd name="connsiteX3" fmla="*/ 2630556 w 2630556"/>
                <a:gd name="connsiteY3" fmla="*/ 1238537 h 1238537"/>
                <a:gd name="connsiteX4" fmla="*/ 0 w 2630556"/>
                <a:gd name="connsiteY4" fmla="*/ 1238537 h 123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556" h="1238537">
                  <a:moveTo>
                    <a:pt x="0" y="1238537"/>
                  </a:moveTo>
                  <a:lnTo>
                    <a:pt x="657638" y="0"/>
                  </a:lnTo>
                  <a:lnTo>
                    <a:pt x="1972918" y="0"/>
                  </a:lnTo>
                  <a:lnTo>
                    <a:pt x="2630556" y="1238537"/>
                  </a:lnTo>
                  <a:lnTo>
                    <a:pt x="0" y="1238537"/>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1938" tIns="21590" rIns="481937" bIns="21590" numCol="1" spcCol="1270" anchor="ctr" anchorCtr="0">
              <a:noAutofit/>
            </a:bodyPr>
            <a:lstStyle/>
            <a:p>
              <a:pPr algn="ctr" defTabSz="755650" fontAlgn="auto">
                <a:lnSpc>
                  <a:spcPct val="90000"/>
                </a:lnSpc>
                <a:spcAft>
                  <a:spcPct val="35000"/>
                </a:spcAft>
                <a:buClrTx/>
                <a:buSzTx/>
                <a:buFontTx/>
                <a:buNone/>
              </a:pPr>
              <a:r>
                <a:rPr lang="en-GB" sz="1700" dirty="0" smtClean="0">
                  <a:solidFill>
                    <a:prstClr val="black"/>
                  </a:solidFill>
                </a:rPr>
                <a:t>Additionally Resourced Provision</a:t>
              </a:r>
              <a:endParaRPr lang="en-GB" sz="1700" dirty="0">
                <a:solidFill>
                  <a:prstClr val="black"/>
                </a:solidFill>
              </a:endParaRPr>
            </a:p>
          </p:txBody>
        </p:sp>
        <p:sp>
          <p:nvSpPr>
            <p:cNvPr id="47" name="Freeform 46"/>
            <p:cNvSpPr/>
            <p:nvPr/>
          </p:nvSpPr>
          <p:spPr>
            <a:xfrm>
              <a:off x="3006958" y="2881739"/>
              <a:ext cx="3945835" cy="1238537"/>
            </a:xfrm>
            <a:custGeom>
              <a:avLst/>
              <a:gdLst>
                <a:gd name="connsiteX0" fmla="*/ 0 w 3945835"/>
                <a:gd name="connsiteY0" fmla="*/ 1238537 h 1238537"/>
                <a:gd name="connsiteX1" fmla="*/ 657638 w 3945835"/>
                <a:gd name="connsiteY1" fmla="*/ 0 h 1238537"/>
                <a:gd name="connsiteX2" fmla="*/ 3288197 w 3945835"/>
                <a:gd name="connsiteY2" fmla="*/ 0 h 1238537"/>
                <a:gd name="connsiteX3" fmla="*/ 3945835 w 3945835"/>
                <a:gd name="connsiteY3" fmla="*/ 1238537 h 1238537"/>
                <a:gd name="connsiteX4" fmla="*/ 0 w 3945835"/>
                <a:gd name="connsiteY4" fmla="*/ 1238537 h 123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835" h="1238537">
                  <a:moveTo>
                    <a:pt x="0" y="1238537"/>
                  </a:moveTo>
                  <a:lnTo>
                    <a:pt x="657638" y="0"/>
                  </a:lnTo>
                  <a:lnTo>
                    <a:pt x="3288197" y="0"/>
                  </a:lnTo>
                  <a:lnTo>
                    <a:pt x="3945835" y="1238537"/>
                  </a:lnTo>
                  <a:lnTo>
                    <a:pt x="0" y="12385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2111" tIns="21590" rIns="712112" bIns="21590" numCol="1" spcCol="1270" anchor="ctr" anchorCtr="0">
              <a:noAutofit/>
            </a:bodyPr>
            <a:lstStyle/>
            <a:p>
              <a:pPr algn="ctr" defTabSz="755650" fontAlgn="auto">
                <a:lnSpc>
                  <a:spcPct val="90000"/>
                </a:lnSpc>
                <a:spcAft>
                  <a:spcPct val="35000"/>
                </a:spcAft>
                <a:buClrTx/>
                <a:buSzTx/>
                <a:buFontTx/>
                <a:buNone/>
              </a:pPr>
              <a:r>
                <a:rPr lang="en-GB" sz="1700" dirty="0" smtClean="0">
                  <a:solidFill>
                    <a:prstClr val="black"/>
                  </a:solidFill>
                </a:rPr>
                <a:t>Co-ordinated Support Plan/additional highly personalised interventions</a:t>
              </a:r>
              <a:endParaRPr lang="en-GB" sz="1700" dirty="0">
                <a:solidFill>
                  <a:prstClr val="black"/>
                </a:solidFill>
              </a:endParaRPr>
            </a:p>
          </p:txBody>
        </p:sp>
        <p:sp>
          <p:nvSpPr>
            <p:cNvPr id="48" name="Freeform 47"/>
            <p:cNvSpPr/>
            <p:nvPr/>
          </p:nvSpPr>
          <p:spPr>
            <a:xfrm>
              <a:off x="2349319" y="4120276"/>
              <a:ext cx="5261113" cy="1238537"/>
            </a:xfrm>
            <a:custGeom>
              <a:avLst/>
              <a:gdLst>
                <a:gd name="connsiteX0" fmla="*/ 0 w 5261113"/>
                <a:gd name="connsiteY0" fmla="*/ 1238537 h 1238537"/>
                <a:gd name="connsiteX1" fmla="*/ 657638 w 5261113"/>
                <a:gd name="connsiteY1" fmla="*/ 0 h 1238537"/>
                <a:gd name="connsiteX2" fmla="*/ 4603475 w 5261113"/>
                <a:gd name="connsiteY2" fmla="*/ 0 h 1238537"/>
                <a:gd name="connsiteX3" fmla="*/ 5261113 w 5261113"/>
                <a:gd name="connsiteY3" fmla="*/ 1238537 h 1238537"/>
                <a:gd name="connsiteX4" fmla="*/ 0 w 5261113"/>
                <a:gd name="connsiteY4" fmla="*/ 1238537 h 123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1113" h="1238537">
                  <a:moveTo>
                    <a:pt x="0" y="1238537"/>
                  </a:moveTo>
                  <a:lnTo>
                    <a:pt x="657638" y="0"/>
                  </a:lnTo>
                  <a:lnTo>
                    <a:pt x="4603475" y="0"/>
                  </a:lnTo>
                  <a:lnTo>
                    <a:pt x="5261113" y="1238537"/>
                  </a:lnTo>
                  <a:lnTo>
                    <a:pt x="0" y="1238537"/>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2285" tIns="21590" rIns="942285" bIns="21590" numCol="1" spcCol="1270" anchor="ctr" anchorCtr="0">
              <a:noAutofit/>
            </a:bodyPr>
            <a:lstStyle/>
            <a:p>
              <a:pPr algn="ctr" defTabSz="755650" fontAlgn="auto">
                <a:lnSpc>
                  <a:spcPct val="90000"/>
                </a:lnSpc>
                <a:spcAft>
                  <a:spcPct val="35000"/>
                </a:spcAft>
                <a:buClrTx/>
                <a:buSzTx/>
                <a:buFontTx/>
                <a:buNone/>
              </a:pPr>
              <a:r>
                <a:rPr lang="en-GB" sz="1700" dirty="0" smtClean="0">
                  <a:solidFill>
                    <a:prstClr val="black"/>
                  </a:solidFill>
                </a:rPr>
                <a:t>Additional school interventions to enable children to work at age related academic, social and behavioural expectations or above</a:t>
              </a:r>
              <a:endParaRPr lang="en-GB" sz="1700" dirty="0">
                <a:solidFill>
                  <a:prstClr val="black"/>
                </a:solidFill>
              </a:endParaRPr>
            </a:p>
          </p:txBody>
        </p:sp>
        <p:sp>
          <p:nvSpPr>
            <p:cNvPr id="49" name="Freeform 48"/>
            <p:cNvSpPr/>
            <p:nvPr/>
          </p:nvSpPr>
          <p:spPr>
            <a:xfrm>
              <a:off x="1691680" y="5358814"/>
              <a:ext cx="6576392" cy="1238537"/>
            </a:xfrm>
            <a:custGeom>
              <a:avLst/>
              <a:gdLst>
                <a:gd name="connsiteX0" fmla="*/ 0 w 6576392"/>
                <a:gd name="connsiteY0" fmla="*/ 1238537 h 1238537"/>
                <a:gd name="connsiteX1" fmla="*/ 657638 w 6576392"/>
                <a:gd name="connsiteY1" fmla="*/ 0 h 1238537"/>
                <a:gd name="connsiteX2" fmla="*/ 5918754 w 6576392"/>
                <a:gd name="connsiteY2" fmla="*/ 0 h 1238537"/>
                <a:gd name="connsiteX3" fmla="*/ 6576392 w 6576392"/>
                <a:gd name="connsiteY3" fmla="*/ 1238537 h 1238537"/>
                <a:gd name="connsiteX4" fmla="*/ 0 w 6576392"/>
                <a:gd name="connsiteY4" fmla="*/ 1238537 h 123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392" h="1238537">
                  <a:moveTo>
                    <a:pt x="0" y="1238537"/>
                  </a:moveTo>
                  <a:lnTo>
                    <a:pt x="657638" y="0"/>
                  </a:lnTo>
                  <a:lnTo>
                    <a:pt x="5918754" y="0"/>
                  </a:lnTo>
                  <a:lnTo>
                    <a:pt x="6576392" y="1238537"/>
                  </a:lnTo>
                  <a:lnTo>
                    <a:pt x="0" y="123853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76268" tIns="25400" rIns="1176270" bIns="25400" numCol="1" spcCol="1270" anchor="ctr" anchorCtr="0">
              <a:noAutofit/>
            </a:bodyPr>
            <a:lstStyle/>
            <a:p>
              <a:pPr algn="ctr" defTabSz="889000" fontAlgn="auto">
                <a:lnSpc>
                  <a:spcPct val="90000"/>
                </a:lnSpc>
                <a:spcAft>
                  <a:spcPct val="35000"/>
                </a:spcAft>
                <a:buClrTx/>
                <a:buSzTx/>
                <a:buFontTx/>
                <a:buNone/>
              </a:pPr>
              <a:endParaRPr lang="en-GB" sz="2000" dirty="0" smtClean="0">
                <a:solidFill>
                  <a:prstClr val="white"/>
                </a:solidFill>
              </a:endParaRPr>
            </a:p>
            <a:p>
              <a:pPr algn="ctr" defTabSz="889000" fontAlgn="auto">
                <a:lnSpc>
                  <a:spcPct val="90000"/>
                </a:lnSpc>
                <a:spcAft>
                  <a:spcPct val="35000"/>
                </a:spcAft>
                <a:buClrTx/>
                <a:buSzTx/>
                <a:buFontTx/>
                <a:buNone/>
              </a:pPr>
              <a:r>
                <a:rPr lang="en-GB" sz="2000" dirty="0" smtClean="0">
                  <a:solidFill>
                    <a:prstClr val="black"/>
                  </a:solidFill>
                </a:rPr>
                <a:t>Inclusive quality first teaching for ALL</a:t>
              </a:r>
              <a:endParaRPr lang="en-GB" sz="2000" dirty="0">
                <a:solidFill>
                  <a:prstClr val="black"/>
                </a:solidFill>
              </a:endParaRPr>
            </a:p>
          </p:txBody>
        </p:sp>
      </p:grpSp>
      <p:sp>
        <p:nvSpPr>
          <p:cNvPr id="6" name="Isosceles Triangle 5"/>
          <p:cNvSpPr/>
          <p:nvPr/>
        </p:nvSpPr>
        <p:spPr>
          <a:xfrm>
            <a:off x="4871049" y="514834"/>
            <a:ext cx="216024" cy="21602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lnSpc>
                <a:spcPct val="100000"/>
              </a:lnSpc>
              <a:spcBef>
                <a:spcPts val="0"/>
              </a:spcBef>
              <a:spcAft>
                <a:spcPts val="0"/>
              </a:spcAft>
              <a:buClrTx/>
              <a:buSzTx/>
              <a:buFontTx/>
              <a:buNone/>
            </a:pPr>
            <a:endParaRPr lang="en-GB">
              <a:solidFill>
                <a:prstClr val="white"/>
              </a:solidFill>
            </a:endParaRPr>
          </a:p>
        </p:txBody>
      </p:sp>
      <p:sp>
        <p:nvSpPr>
          <p:cNvPr id="7" name="TextBox 6"/>
          <p:cNvSpPr txBox="1"/>
          <p:nvPr/>
        </p:nvSpPr>
        <p:spPr>
          <a:xfrm>
            <a:off x="1359580" y="188640"/>
            <a:ext cx="7560840" cy="646331"/>
          </a:xfrm>
          <a:prstGeom prst="rect">
            <a:avLst/>
          </a:prstGeom>
          <a:noFill/>
        </p:spPr>
        <p:txBody>
          <a:bodyPr wrap="square" rtlCol="0">
            <a:spAutoFit/>
          </a:bodyPr>
          <a:lstStyle/>
          <a:p>
            <a:pPr algn="ctr" defTabSz="914400" fontAlgn="auto">
              <a:lnSpc>
                <a:spcPct val="100000"/>
              </a:lnSpc>
              <a:spcBef>
                <a:spcPts val="0"/>
              </a:spcBef>
              <a:spcAft>
                <a:spcPts val="0"/>
              </a:spcAft>
              <a:buClrTx/>
              <a:buSzTx/>
              <a:buFontTx/>
              <a:buNone/>
            </a:pPr>
            <a:r>
              <a:rPr lang="en-GB" b="1" dirty="0" smtClean="0">
                <a:solidFill>
                  <a:prstClr val="black"/>
                </a:solidFill>
                <a:latin typeface="Calibri"/>
              </a:rPr>
              <a:t>Hartlepool Pupils with SEMH Needs – A Graduated Response</a:t>
            </a:r>
          </a:p>
          <a:p>
            <a:pPr algn="ctr" defTabSz="914400" fontAlgn="auto">
              <a:lnSpc>
                <a:spcPct val="100000"/>
              </a:lnSpc>
              <a:spcBef>
                <a:spcPts val="0"/>
              </a:spcBef>
              <a:spcAft>
                <a:spcPts val="0"/>
              </a:spcAft>
              <a:buClrTx/>
              <a:buSzTx/>
              <a:buFontTx/>
              <a:buNone/>
            </a:pPr>
            <a:r>
              <a:rPr lang="en-GB" b="1" dirty="0" smtClean="0">
                <a:solidFill>
                  <a:prstClr val="black"/>
                </a:solidFill>
                <a:latin typeface="Calibri"/>
              </a:rPr>
              <a:t>A Whole System Approach</a:t>
            </a:r>
            <a:endParaRPr lang="en-GB" b="1" dirty="0">
              <a:solidFill>
                <a:prstClr val="black"/>
              </a:solidFill>
              <a:latin typeface="Calibri"/>
            </a:endParaRPr>
          </a:p>
        </p:txBody>
      </p:sp>
      <p:grpSp>
        <p:nvGrpSpPr>
          <p:cNvPr id="16" name="Group 15"/>
          <p:cNvGrpSpPr/>
          <p:nvPr/>
        </p:nvGrpSpPr>
        <p:grpSpPr>
          <a:xfrm>
            <a:off x="682773" y="3151985"/>
            <a:ext cx="2736304" cy="3024336"/>
            <a:chOff x="1763688" y="2708920"/>
            <a:chExt cx="2862919" cy="3024336"/>
          </a:xfrm>
        </p:grpSpPr>
        <p:grpSp>
          <p:nvGrpSpPr>
            <p:cNvPr id="17" name="Group 8"/>
            <p:cNvGrpSpPr/>
            <p:nvPr/>
          </p:nvGrpSpPr>
          <p:grpSpPr>
            <a:xfrm>
              <a:off x="3735481" y="4075945"/>
              <a:ext cx="891126" cy="1574620"/>
              <a:chOff x="3735481" y="4075945"/>
              <a:chExt cx="891126" cy="1574620"/>
            </a:xfrm>
          </p:grpSpPr>
          <p:sp>
            <p:nvSpPr>
              <p:cNvPr id="19" name="Down Arrow 18"/>
              <p:cNvSpPr/>
              <p:nvPr/>
            </p:nvSpPr>
            <p:spPr>
              <a:xfrm rot="17870659">
                <a:off x="3773078" y="4899442"/>
                <a:ext cx="713526" cy="78871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lnSpc>
                    <a:spcPct val="100000"/>
                  </a:lnSpc>
                  <a:spcBef>
                    <a:spcPts val="0"/>
                  </a:spcBef>
                  <a:spcAft>
                    <a:spcPts val="0"/>
                  </a:spcAft>
                  <a:buClrTx/>
                  <a:buSzTx/>
                  <a:buFontTx/>
                  <a:buNone/>
                </a:pPr>
                <a:endParaRPr lang="en-GB">
                  <a:solidFill>
                    <a:prstClr val="white"/>
                  </a:solidFill>
                </a:endParaRPr>
              </a:p>
            </p:txBody>
          </p:sp>
          <p:sp>
            <p:nvSpPr>
              <p:cNvPr id="20" name="Down Arrow 19"/>
              <p:cNvSpPr/>
              <p:nvPr/>
            </p:nvSpPr>
            <p:spPr>
              <a:xfrm rot="16372519">
                <a:off x="3875485" y="4038348"/>
                <a:ext cx="713526" cy="78871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lnSpc>
                    <a:spcPct val="100000"/>
                  </a:lnSpc>
                  <a:spcBef>
                    <a:spcPts val="0"/>
                  </a:spcBef>
                  <a:spcAft>
                    <a:spcPts val="0"/>
                  </a:spcAft>
                  <a:buClrTx/>
                  <a:buSzTx/>
                  <a:buFontTx/>
                  <a:buNone/>
                </a:pPr>
                <a:endParaRPr lang="en-GB">
                  <a:solidFill>
                    <a:prstClr val="white"/>
                  </a:solidFill>
                </a:endParaRPr>
              </a:p>
            </p:txBody>
          </p:sp>
        </p:grpSp>
        <p:sp>
          <p:nvSpPr>
            <p:cNvPr id="18" name="Rounded Rectangle 17"/>
            <p:cNvSpPr/>
            <p:nvPr/>
          </p:nvSpPr>
          <p:spPr>
            <a:xfrm>
              <a:off x="1763688" y="2708920"/>
              <a:ext cx="2088232" cy="30243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lnSpc>
                  <a:spcPct val="100000"/>
                </a:lnSpc>
                <a:spcBef>
                  <a:spcPts val="0"/>
                </a:spcBef>
                <a:spcAft>
                  <a:spcPts val="0"/>
                </a:spcAft>
                <a:buClrTx/>
                <a:buSzTx/>
                <a:buFontTx/>
                <a:buNone/>
              </a:pPr>
              <a:endParaRPr lang="en-GB" dirty="0">
                <a:solidFill>
                  <a:prstClr val="white"/>
                </a:solidFill>
              </a:endParaRPr>
            </a:p>
          </p:txBody>
        </p:sp>
      </p:grpSp>
      <p:sp>
        <p:nvSpPr>
          <p:cNvPr id="15" name="Content Placeholder 5"/>
          <p:cNvSpPr txBox="1">
            <a:spLocks/>
          </p:cNvSpPr>
          <p:nvPr/>
        </p:nvSpPr>
        <p:spPr>
          <a:xfrm>
            <a:off x="610765" y="3284984"/>
            <a:ext cx="2160240" cy="2394502"/>
          </a:xfrm>
          <a:prstGeom prst="rect">
            <a:avLst/>
          </a:prstGeom>
          <a:noFill/>
        </p:spPr>
        <p:txBody>
          <a:bodyPr vert="horz" wrap="square" lIns="91440" tIns="45720" rIns="91440" bIns="45720" rtlCol="0">
            <a:spAutoFit/>
          </a:bodyPr>
          <a:lstStyle/>
          <a:p>
            <a:pPr algn="ctr" defTabSz="914400" fontAlgn="auto">
              <a:lnSpc>
                <a:spcPct val="100000"/>
              </a:lnSpc>
              <a:spcBef>
                <a:spcPct val="20000"/>
              </a:spcBef>
              <a:spcAft>
                <a:spcPts val="0"/>
              </a:spcAft>
              <a:buClrTx/>
              <a:buSzTx/>
              <a:buFont typeface="Arial" pitchFamily="34" charset="0"/>
              <a:buNone/>
              <a:defRPr/>
            </a:pPr>
            <a:r>
              <a:rPr lang="en-GB" sz="1100" dirty="0" smtClean="0">
                <a:solidFill>
                  <a:prstClr val="black"/>
                </a:solidFill>
                <a:latin typeface="Arial" pitchFamily="34" charset="0"/>
                <a:cs typeface="Arial" pitchFamily="34" charset="0"/>
              </a:rPr>
              <a:t>Internal Interventions </a:t>
            </a:r>
          </a:p>
          <a:p>
            <a:pPr algn="ctr" defTabSz="914400" fontAlgn="auto">
              <a:lnSpc>
                <a:spcPct val="100000"/>
              </a:lnSpc>
              <a:spcBef>
                <a:spcPct val="20000"/>
              </a:spcBef>
              <a:spcAft>
                <a:spcPts val="0"/>
              </a:spcAft>
              <a:buClrTx/>
              <a:buSzTx/>
              <a:buFont typeface="Arial" pitchFamily="34" charset="0"/>
              <a:buNone/>
              <a:defRPr/>
            </a:pPr>
            <a:r>
              <a:rPr lang="en-GB" sz="1100" dirty="0" smtClean="0">
                <a:solidFill>
                  <a:prstClr val="black"/>
                </a:solidFill>
                <a:latin typeface="Arial" pitchFamily="34" charset="0"/>
                <a:cs typeface="Arial" pitchFamily="34" charset="0"/>
              </a:rPr>
              <a:t>(which may include);</a:t>
            </a:r>
          </a:p>
          <a:p>
            <a:pPr algn="ctr" defTabSz="914400" fontAlgn="auto">
              <a:lnSpc>
                <a:spcPct val="100000"/>
              </a:lnSpc>
              <a:spcBef>
                <a:spcPct val="20000"/>
              </a:spcBef>
              <a:spcAft>
                <a:spcPts val="0"/>
              </a:spcAft>
              <a:buClrTx/>
              <a:buSzTx/>
              <a:buFont typeface="Arial" pitchFamily="34" charset="0"/>
              <a:buChar char="•"/>
              <a:defRPr/>
            </a:pPr>
            <a:r>
              <a:rPr lang="en-GB" sz="1100" dirty="0" smtClean="0">
                <a:solidFill>
                  <a:prstClr val="black"/>
                </a:solidFill>
                <a:latin typeface="Arial" pitchFamily="34" charset="0"/>
                <a:cs typeface="Arial" pitchFamily="34" charset="0"/>
              </a:rPr>
              <a:t>R</a:t>
            </a:r>
            <a:r>
              <a:rPr lang="en-GB" sz="1100" dirty="0" err="1" smtClean="0">
                <a:solidFill>
                  <a:prstClr val="black"/>
                </a:solidFill>
                <a:latin typeface="Arial" pitchFamily="34" charset="0"/>
                <a:cs typeface="Arial" pitchFamily="34" charset="0"/>
              </a:rPr>
              <a:t>obust</a:t>
            </a:r>
            <a:r>
              <a:rPr lang="en-GB" sz="1100" dirty="0" smtClean="0">
                <a:solidFill>
                  <a:prstClr val="black"/>
                </a:solidFill>
                <a:latin typeface="Arial" pitchFamily="34" charset="0"/>
                <a:cs typeface="Arial" pitchFamily="34" charset="0"/>
              </a:rPr>
              <a:t> rewards and consequences system consistently applied;</a:t>
            </a:r>
          </a:p>
          <a:p>
            <a:pPr algn="ctr" defTabSz="914400" fontAlgn="auto">
              <a:lnSpc>
                <a:spcPct val="100000"/>
              </a:lnSpc>
              <a:spcBef>
                <a:spcPct val="20000"/>
              </a:spcBef>
              <a:spcAft>
                <a:spcPts val="0"/>
              </a:spcAft>
              <a:buClrTx/>
              <a:buSzTx/>
              <a:buFont typeface="Arial" pitchFamily="34" charset="0"/>
              <a:buChar char="•"/>
              <a:defRPr/>
            </a:pPr>
            <a:r>
              <a:rPr lang="en-GB" sz="1100" dirty="0" smtClean="0">
                <a:solidFill>
                  <a:prstClr val="black"/>
                </a:solidFill>
                <a:latin typeface="Arial" pitchFamily="34" charset="0"/>
                <a:cs typeface="Arial" pitchFamily="34" charset="0"/>
              </a:rPr>
              <a:t>Behaviour Support Plan</a:t>
            </a:r>
          </a:p>
          <a:p>
            <a:pPr algn="ctr" defTabSz="914400" fontAlgn="auto">
              <a:lnSpc>
                <a:spcPct val="100000"/>
              </a:lnSpc>
              <a:spcBef>
                <a:spcPct val="20000"/>
              </a:spcBef>
              <a:spcAft>
                <a:spcPts val="0"/>
              </a:spcAft>
              <a:buClrTx/>
              <a:buSzTx/>
              <a:buFont typeface="Arial" pitchFamily="34" charset="0"/>
              <a:buChar char="•"/>
              <a:defRPr/>
            </a:pPr>
            <a:r>
              <a:rPr lang="en-GB" sz="1100" dirty="0" err="1" smtClean="0">
                <a:solidFill>
                  <a:prstClr val="black"/>
                </a:solidFill>
                <a:latin typeface="Arial" pitchFamily="34" charset="0"/>
                <a:cs typeface="Arial" pitchFamily="34" charset="0"/>
              </a:rPr>
              <a:t>SENDCo</a:t>
            </a:r>
            <a:r>
              <a:rPr lang="en-GB" sz="1100" dirty="0" smtClean="0">
                <a:solidFill>
                  <a:prstClr val="black"/>
                </a:solidFill>
                <a:latin typeface="Arial" pitchFamily="34" charset="0"/>
                <a:cs typeface="Arial" pitchFamily="34" charset="0"/>
              </a:rPr>
              <a:t> advice/support;</a:t>
            </a:r>
          </a:p>
          <a:p>
            <a:pPr algn="ctr" defTabSz="914400" fontAlgn="auto">
              <a:lnSpc>
                <a:spcPct val="100000"/>
              </a:lnSpc>
              <a:spcBef>
                <a:spcPct val="20000"/>
              </a:spcBef>
              <a:spcAft>
                <a:spcPts val="0"/>
              </a:spcAft>
              <a:buClrTx/>
              <a:buSzTx/>
              <a:buFont typeface="Arial" pitchFamily="34" charset="0"/>
              <a:buChar char="•"/>
              <a:defRPr/>
            </a:pPr>
            <a:r>
              <a:rPr lang="en-GB" sz="1100" dirty="0" smtClean="0">
                <a:solidFill>
                  <a:prstClr val="black"/>
                </a:solidFill>
                <a:latin typeface="Arial" pitchFamily="34" charset="0"/>
                <a:cs typeface="Arial" pitchFamily="34" charset="0"/>
              </a:rPr>
              <a:t>SLT advice/support</a:t>
            </a:r>
          </a:p>
          <a:p>
            <a:pPr algn="ctr" defTabSz="914400" fontAlgn="auto">
              <a:lnSpc>
                <a:spcPct val="100000"/>
              </a:lnSpc>
              <a:spcBef>
                <a:spcPct val="20000"/>
              </a:spcBef>
              <a:spcAft>
                <a:spcPts val="0"/>
              </a:spcAft>
              <a:buClrTx/>
              <a:buSzTx/>
              <a:buFont typeface="Arial" pitchFamily="34" charset="0"/>
              <a:buChar char="•"/>
              <a:defRPr/>
            </a:pPr>
            <a:r>
              <a:rPr lang="en-GB" sz="1100" dirty="0" smtClean="0">
                <a:solidFill>
                  <a:prstClr val="black"/>
                </a:solidFill>
                <a:latin typeface="Arial" pitchFamily="34" charset="0"/>
                <a:cs typeface="Arial" pitchFamily="34" charset="0"/>
              </a:rPr>
              <a:t>Parental involvement;</a:t>
            </a:r>
          </a:p>
          <a:p>
            <a:pPr algn="ctr" defTabSz="914400" fontAlgn="auto">
              <a:lnSpc>
                <a:spcPct val="100000"/>
              </a:lnSpc>
              <a:spcBef>
                <a:spcPct val="20000"/>
              </a:spcBef>
              <a:spcAft>
                <a:spcPts val="0"/>
              </a:spcAft>
              <a:buClrTx/>
              <a:buSzTx/>
              <a:buFont typeface="Arial" pitchFamily="34" charset="0"/>
              <a:buChar char="•"/>
              <a:defRPr/>
            </a:pPr>
            <a:r>
              <a:rPr lang="en-GB" sz="1100" dirty="0" smtClean="0">
                <a:solidFill>
                  <a:prstClr val="black"/>
                </a:solidFill>
                <a:latin typeface="Arial" pitchFamily="34" charset="0"/>
                <a:cs typeface="Arial" pitchFamily="34" charset="0"/>
              </a:rPr>
              <a:t>SEMH/</a:t>
            </a:r>
            <a:r>
              <a:rPr lang="en-GB" sz="1100" dirty="0" err="1" smtClean="0">
                <a:solidFill>
                  <a:prstClr val="black"/>
                </a:solidFill>
                <a:latin typeface="Arial" pitchFamily="34" charset="0"/>
                <a:cs typeface="Arial" pitchFamily="34" charset="0"/>
              </a:rPr>
              <a:t>SENDCo</a:t>
            </a:r>
            <a:r>
              <a:rPr lang="en-GB" sz="1100" dirty="0" smtClean="0">
                <a:solidFill>
                  <a:prstClr val="black"/>
                </a:solidFill>
                <a:latin typeface="Arial" pitchFamily="34" charset="0"/>
                <a:cs typeface="Arial" pitchFamily="34" charset="0"/>
              </a:rPr>
              <a:t> advice               (from another school) and/or</a:t>
            </a:r>
          </a:p>
          <a:p>
            <a:pPr algn="ctr" defTabSz="914400" fontAlgn="auto">
              <a:lnSpc>
                <a:spcPct val="100000"/>
              </a:lnSpc>
              <a:spcBef>
                <a:spcPct val="20000"/>
              </a:spcBef>
              <a:spcAft>
                <a:spcPts val="0"/>
              </a:spcAft>
              <a:buClrTx/>
              <a:buSzTx/>
              <a:buFont typeface="Arial" pitchFamily="34" charset="0"/>
              <a:buChar char="•"/>
              <a:defRPr/>
            </a:pPr>
            <a:r>
              <a:rPr lang="en-GB" sz="1100" dirty="0" smtClean="0">
                <a:solidFill>
                  <a:prstClr val="black"/>
                </a:solidFill>
                <a:latin typeface="Arial" pitchFamily="34" charset="0"/>
                <a:cs typeface="Arial" pitchFamily="34" charset="0"/>
              </a:rPr>
              <a:t>ARP telephone advice/support</a:t>
            </a:r>
            <a:r>
              <a:rPr lang="en-GB" sz="1100" dirty="0" smtClean="0">
                <a:solidFill>
                  <a:prstClr val="black">
                    <a:tint val="75000"/>
                  </a:prstClr>
                </a:solidFill>
                <a:latin typeface="Arial" pitchFamily="34" charset="0"/>
                <a:cs typeface="Arial" pitchFamily="34" charset="0"/>
              </a:rPr>
              <a:t>.</a:t>
            </a:r>
            <a:endParaRPr lang="en-GB" sz="1100" dirty="0">
              <a:solidFill>
                <a:prstClr val="black">
                  <a:tint val="75000"/>
                </a:prstClr>
              </a:solidFill>
              <a:latin typeface="Arial" pitchFamily="34" charset="0"/>
              <a:cs typeface="Arial" pitchFamily="34" charset="0"/>
            </a:endParaRPr>
          </a:p>
        </p:txBody>
      </p:sp>
      <p:sp>
        <p:nvSpPr>
          <p:cNvPr id="26" name="Rounded Rectangle 25"/>
          <p:cNvSpPr/>
          <p:nvPr/>
        </p:nvSpPr>
        <p:spPr>
          <a:xfrm>
            <a:off x="1387683" y="620688"/>
            <a:ext cx="2037300" cy="168654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lnSpc>
                <a:spcPct val="100000"/>
              </a:lnSpc>
              <a:spcBef>
                <a:spcPts val="0"/>
              </a:spcBef>
              <a:spcAft>
                <a:spcPts val="0"/>
              </a:spcAft>
              <a:buClrTx/>
              <a:buSzTx/>
              <a:buFontTx/>
              <a:buNone/>
            </a:pPr>
            <a:endParaRPr lang="en-GB" dirty="0">
              <a:solidFill>
                <a:prstClr val="white"/>
              </a:solidFill>
            </a:endParaRPr>
          </a:p>
        </p:txBody>
      </p:sp>
      <p:sp>
        <p:nvSpPr>
          <p:cNvPr id="27" name="TextBox 26"/>
          <p:cNvSpPr txBox="1"/>
          <p:nvPr/>
        </p:nvSpPr>
        <p:spPr>
          <a:xfrm>
            <a:off x="1513818" y="836712"/>
            <a:ext cx="1944216" cy="1200329"/>
          </a:xfrm>
          <a:prstGeom prst="rect">
            <a:avLst/>
          </a:prstGeom>
          <a:noFill/>
        </p:spPr>
        <p:txBody>
          <a:bodyPr wrap="square" rtlCol="0">
            <a:spAutoFit/>
          </a:bodyPr>
          <a:lstStyle/>
          <a:p>
            <a:pPr defTabSz="914400" fontAlgn="auto">
              <a:lnSpc>
                <a:spcPct val="100000"/>
              </a:lnSpc>
              <a:spcBef>
                <a:spcPts val="0"/>
              </a:spcBef>
              <a:spcAft>
                <a:spcPts val="0"/>
              </a:spcAft>
              <a:buClrTx/>
              <a:buSzTx/>
              <a:buFont typeface="Arial" pitchFamily="34" charset="0"/>
              <a:buChar char="•"/>
            </a:pPr>
            <a:r>
              <a:rPr lang="en-GB" sz="1200" dirty="0" smtClean="0">
                <a:solidFill>
                  <a:prstClr val="black"/>
                </a:solidFill>
                <a:latin typeface="Calibri"/>
              </a:rPr>
              <a:t> </a:t>
            </a:r>
            <a:r>
              <a:rPr lang="en-GB" sz="1200" dirty="0" err="1" smtClean="0">
                <a:solidFill>
                  <a:prstClr val="black"/>
                </a:solidFill>
                <a:latin typeface="Calibri"/>
              </a:rPr>
              <a:t>Inreach</a:t>
            </a:r>
            <a:r>
              <a:rPr lang="en-GB" sz="1200" dirty="0" smtClean="0">
                <a:solidFill>
                  <a:prstClr val="black"/>
                </a:solidFill>
                <a:latin typeface="Calibri"/>
              </a:rPr>
              <a:t> visit to an ARP;</a:t>
            </a:r>
          </a:p>
          <a:p>
            <a:pPr defTabSz="914400" fontAlgn="auto">
              <a:lnSpc>
                <a:spcPct val="100000"/>
              </a:lnSpc>
              <a:spcBef>
                <a:spcPts val="0"/>
              </a:spcBef>
              <a:spcAft>
                <a:spcPts val="0"/>
              </a:spcAft>
              <a:buClrTx/>
              <a:buSzTx/>
              <a:buFont typeface="Arial" pitchFamily="34" charset="0"/>
              <a:buChar char="•"/>
            </a:pPr>
            <a:r>
              <a:rPr lang="en-GB" sz="1200" dirty="0" smtClean="0">
                <a:solidFill>
                  <a:prstClr val="black"/>
                </a:solidFill>
                <a:latin typeface="Calibri"/>
              </a:rPr>
              <a:t> Managed move</a:t>
            </a:r>
          </a:p>
          <a:p>
            <a:pPr defTabSz="914400" fontAlgn="auto">
              <a:lnSpc>
                <a:spcPct val="100000"/>
              </a:lnSpc>
              <a:spcBef>
                <a:spcPts val="0"/>
              </a:spcBef>
              <a:spcAft>
                <a:spcPts val="0"/>
              </a:spcAft>
              <a:buClrTx/>
              <a:buSzTx/>
              <a:buFont typeface="Arial" pitchFamily="34" charset="0"/>
              <a:buChar char="•"/>
            </a:pPr>
            <a:r>
              <a:rPr lang="en-GB" sz="1200" dirty="0" smtClean="0">
                <a:solidFill>
                  <a:prstClr val="black"/>
                </a:solidFill>
                <a:latin typeface="Calibri"/>
              </a:rPr>
              <a:t> Further IPS funding;</a:t>
            </a:r>
          </a:p>
          <a:p>
            <a:pPr defTabSz="914400" fontAlgn="auto">
              <a:lnSpc>
                <a:spcPct val="100000"/>
              </a:lnSpc>
              <a:spcBef>
                <a:spcPts val="0"/>
              </a:spcBef>
              <a:spcAft>
                <a:spcPts val="0"/>
              </a:spcAft>
              <a:buClrTx/>
              <a:buSzTx/>
              <a:buFont typeface="Arial" pitchFamily="34" charset="0"/>
              <a:buChar char="•"/>
            </a:pPr>
            <a:r>
              <a:rPr lang="en-GB" sz="1200" dirty="0" smtClean="0">
                <a:solidFill>
                  <a:prstClr val="black"/>
                </a:solidFill>
                <a:latin typeface="Calibri"/>
              </a:rPr>
              <a:t> Personal [pupil risk assessment and/or</a:t>
            </a:r>
          </a:p>
          <a:p>
            <a:pPr defTabSz="914400" fontAlgn="auto">
              <a:lnSpc>
                <a:spcPct val="100000"/>
              </a:lnSpc>
              <a:spcBef>
                <a:spcPts val="0"/>
              </a:spcBef>
              <a:spcAft>
                <a:spcPts val="0"/>
              </a:spcAft>
              <a:buClrTx/>
              <a:buSzTx/>
              <a:buFont typeface="Arial" pitchFamily="34" charset="0"/>
              <a:buChar char="•"/>
            </a:pPr>
            <a:r>
              <a:rPr lang="en-GB" sz="1200" dirty="0" smtClean="0">
                <a:solidFill>
                  <a:prstClr val="black"/>
                </a:solidFill>
                <a:latin typeface="Calibri"/>
              </a:rPr>
              <a:t> ARP placement</a:t>
            </a:r>
            <a:endParaRPr lang="en-GB" sz="1200" dirty="0">
              <a:solidFill>
                <a:prstClr val="black"/>
              </a:solidFill>
              <a:latin typeface="Calibri"/>
            </a:endParaRPr>
          </a:p>
        </p:txBody>
      </p:sp>
      <p:grpSp>
        <p:nvGrpSpPr>
          <p:cNvPr id="36" name="Group 35"/>
          <p:cNvGrpSpPr/>
          <p:nvPr/>
        </p:nvGrpSpPr>
        <p:grpSpPr>
          <a:xfrm>
            <a:off x="5940152" y="1124744"/>
            <a:ext cx="3044533" cy="2661813"/>
            <a:chOff x="1062049" y="1844824"/>
            <a:chExt cx="3044533" cy="2661813"/>
          </a:xfrm>
        </p:grpSpPr>
        <p:sp>
          <p:nvSpPr>
            <p:cNvPr id="37" name="Down Arrow 36"/>
            <p:cNvSpPr/>
            <p:nvPr/>
          </p:nvSpPr>
          <p:spPr>
            <a:xfrm rot="3252712">
              <a:off x="1201115" y="3601593"/>
              <a:ext cx="639361" cy="91749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lnSpc>
                  <a:spcPct val="100000"/>
                </a:lnSpc>
                <a:spcBef>
                  <a:spcPts val="0"/>
                </a:spcBef>
                <a:spcAft>
                  <a:spcPts val="0"/>
                </a:spcAft>
                <a:buClrTx/>
                <a:buSzTx/>
                <a:buFontTx/>
                <a:buNone/>
              </a:pPr>
              <a:endParaRPr lang="en-GB">
                <a:solidFill>
                  <a:prstClr val="white"/>
                </a:solidFill>
              </a:endParaRPr>
            </a:p>
          </p:txBody>
        </p:sp>
        <p:sp>
          <p:nvSpPr>
            <p:cNvPr id="38" name="Rounded Rectangle 37"/>
            <p:cNvSpPr/>
            <p:nvPr/>
          </p:nvSpPr>
          <p:spPr>
            <a:xfrm>
              <a:off x="1763688" y="1844824"/>
              <a:ext cx="2342894" cy="26618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lnSpc>
                  <a:spcPct val="100000"/>
                </a:lnSpc>
                <a:spcBef>
                  <a:spcPts val="0"/>
                </a:spcBef>
                <a:spcAft>
                  <a:spcPts val="0"/>
                </a:spcAft>
                <a:buClrTx/>
                <a:buSzTx/>
                <a:buFontTx/>
                <a:buNone/>
              </a:pPr>
              <a:endParaRPr lang="en-GB" dirty="0">
                <a:solidFill>
                  <a:prstClr val="white"/>
                </a:solidFill>
              </a:endParaRPr>
            </a:p>
          </p:txBody>
        </p:sp>
      </p:grpSp>
      <p:sp>
        <p:nvSpPr>
          <p:cNvPr id="39" name="TextBox 38"/>
          <p:cNvSpPr txBox="1"/>
          <p:nvPr/>
        </p:nvSpPr>
        <p:spPr>
          <a:xfrm>
            <a:off x="6804248" y="1268760"/>
            <a:ext cx="2088232" cy="2292935"/>
          </a:xfrm>
          <a:prstGeom prst="rect">
            <a:avLst/>
          </a:prstGeom>
          <a:noFill/>
        </p:spPr>
        <p:txBody>
          <a:bodyPr wrap="square" rtlCol="0">
            <a:spAutoFit/>
          </a:bodyPr>
          <a:lstStyle/>
          <a:p>
            <a:pPr defTabSz="914400" fontAlgn="auto">
              <a:lnSpc>
                <a:spcPct val="100000"/>
              </a:lnSpc>
              <a:spcBef>
                <a:spcPts val="0"/>
              </a:spcBef>
              <a:spcAft>
                <a:spcPts val="0"/>
              </a:spcAft>
              <a:buClrTx/>
              <a:buSzTx/>
              <a:buFontTx/>
              <a:buNone/>
            </a:pPr>
            <a:r>
              <a:rPr lang="en-GB" sz="1100" dirty="0" smtClean="0">
                <a:solidFill>
                  <a:prstClr val="black"/>
                </a:solidFill>
                <a:latin typeface="Arial" pitchFamily="34" charset="0"/>
                <a:cs typeface="Arial" pitchFamily="34" charset="0"/>
              </a:rPr>
              <a:t>Outreach (which may include);</a:t>
            </a:r>
          </a:p>
          <a:p>
            <a:pPr defTabSz="914400" fontAlgn="auto">
              <a:lnSpc>
                <a:spcPct val="100000"/>
              </a:lnSpc>
              <a:spcBef>
                <a:spcPts val="0"/>
              </a:spcBef>
              <a:spcAft>
                <a:spcPts val="0"/>
              </a:spcAft>
              <a:buClrTx/>
              <a:buSzTx/>
              <a:buFont typeface="Arial" pitchFamily="34" charset="0"/>
              <a:buChar char="•"/>
            </a:pPr>
            <a:r>
              <a:rPr lang="en-GB" sz="1100" dirty="0" smtClean="0">
                <a:solidFill>
                  <a:prstClr val="black"/>
                </a:solidFill>
                <a:latin typeface="Arial" pitchFamily="34" charset="0"/>
                <a:cs typeface="Arial" pitchFamily="34" charset="0"/>
              </a:rPr>
              <a:t> EP involvement;</a:t>
            </a:r>
          </a:p>
          <a:p>
            <a:pPr defTabSz="914400" fontAlgn="auto">
              <a:lnSpc>
                <a:spcPct val="100000"/>
              </a:lnSpc>
              <a:spcBef>
                <a:spcPts val="0"/>
              </a:spcBef>
              <a:spcAft>
                <a:spcPts val="0"/>
              </a:spcAft>
              <a:buClrTx/>
              <a:buSzTx/>
              <a:buFont typeface="Arial" pitchFamily="34" charset="0"/>
              <a:buChar char="•"/>
            </a:pPr>
            <a:r>
              <a:rPr lang="en-GB" sz="1100" dirty="0" smtClean="0">
                <a:solidFill>
                  <a:prstClr val="black"/>
                </a:solidFill>
                <a:latin typeface="Arial" pitchFamily="34" charset="0"/>
                <a:cs typeface="Arial" pitchFamily="34" charset="0"/>
              </a:rPr>
              <a:t> CAMHS involvement</a:t>
            </a:r>
          </a:p>
          <a:p>
            <a:pPr defTabSz="914400" fontAlgn="auto">
              <a:lnSpc>
                <a:spcPct val="100000"/>
              </a:lnSpc>
              <a:spcBef>
                <a:spcPts val="0"/>
              </a:spcBef>
              <a:spcAft>
                <a:spcPts val="0"/>
              </a:spcAft>
              <a:buClrTx/>
              <a:buSzTx/>
              <a:buFont typeface="Arial" pitchFamily="34" charset="0"/>
              <a:buChar char="•"/>
            </a:pPr>
            <a:r>
              <a:rPr lang="en-GB" sz="1100" dirty="0" smtClean="0">
                <a:solidFill>
                  <a:prstClr val="black"/>
                </a:solidFill>
                <a:latin typeface="Arial" pitchFamily="34" charset="0"/>
                <a:cs typeface="Arial" pitchFamily="34" charset="0"/>
              </a:rPr>
              <a:t> Social Care involvement          (Family Support, Social Worker, Early Help etc;</a:t>
            </a:r>
          </a:p>
          <a:p>
            <a:pPr defTabSz="914400" fontAlgn="auto">
              <a:lnSpc>
                <a:spcPct val="100000"/>
              </a:lnSpc>
              <a:spcBef>
                <a:spcPts val="0"/>
              </a:spcBef>
              <a:spcAft>
                <a:spcPts val="0"/>
              </a:spcAft>
              <a:buClrTx/>
              <a:buSzTx/>
              <a:buFont typeface="Arial" pitchFamily="34" charset="0"/>
              <a:buChar char="•"/>
            </a:pPr>
            <a:r>
              <a:rPr lang="en-GB" sz="1100" dirty="0" smtClean="0">
                <a:solidFill>
                  <a:prstClr val="black"/>
                </a:solidFill>
                <a:latin typeface="Arial" pitchFamily="34" charset="0"/>
                <a:cs typeface="Arial" pitchFamily="34" charset="0"/>
              </a:rPr>
              <a:t> OT involvement;</a:t>
            </a:r>
          </a:p>
          <a:p>
            <a:pPr defTabSz="914400" fontAlgn="auto">
              <a:lnSpc>
                <a:spcPct val="100000"/>
              </a:lnSpc>
              <a:spcBef>
                <a:spcPts val="0"/>
              </a:spcBef>
              <a:spcAft>
                <a:spcPts val="0"/>
              </a:spcAft>
              <a:buClrTx/>
              <a:buSzTx/>
              <a:buFont typeface="Arial" pitchFamily="34" charset="0"/>
              <a:buChar char="•"/>
            </a:pPr>
            <a:r>
              <a:rPr lang="en-GB" sz="1100" dirty="0" smtClean="0">
                <a:solidFill>
                  <a:prstClr val="black"/>
                </a:solidFill>
                <a:latin typeface="Arial" pitchFamily="34" charset="0"/>
                <a:cs typeface="Arial" pitchFamily="34" charset="0"/>
              </a:rPr>
              <a:t> SALT involvement;</a:t>
            </a:r>
          </a:p>
          <a:p>
            <a:pPr defTabSz="914400" fontAlgn="auto">
              <a:lnSpc>
                <a:spcPct val="100000"/>
              </a:lnSpc>
              <a:spcBef>
                <a:spcPts val="0"/>
              </a:spcBef>
              <a:spcAft>
                <a:spcPts val="0"/>
              </a:spcAft>
              <a:buClrTx/>
              <a:buSzTx/>
              <a:buFont typeface="Arial" pitchFamily="34" charset="0"/>
              <a:buChar char="•"/>
            </a:pPr>
            <a:r>
              <a:rPr lang="en-GB" sz="1100" dirty="0" smtClean="0">
                <a:solidFill>
                  <a:prstClr val="black"/>
                </a:solidFill>
                <a:latin typeface="Arial" pitchFamily="34" charset="0"/>
                <a:cs typeface="Arial" pitchFamily="34" charset="0"/>
              </a:rPr>
              <a:t> Counselling;</a:t>
            </a:r>
          </a:p>
          <a:p>
            <a:pPr defTabSz="914400" fontAlgn="auto">
              <a:lnSpc>
                <a:spcPct val="100000"/>
              </a:lnSpc>
              <a:spcBef>
                <a:spcPts val="0"/>
              </a:spcBef>
              <a:spcAft>
                <a:spcPts val="0"/>
              </a:spcAft>
              <a:buClrTx/>
              <a:buSzTx/>
              <a:buFont typeface="Arial" pitchFamily="34" charset="0"/>
              <a:buChar char="•"/>
            </a:pPr>
            <a:r>
              <a:rPr lang="en-GB" sz="1100" dirty="0" smtClean="0">
                <a:solidFill>
                  <a:prstClr val="black"/>
                </a:solidFill>
                <a:latin typeface="Arial" pitchFamily="34" charset="0"/>
                <a:cs typeface="Arial" pitchFamily="34" charset="0"/>
              </a:rPr>
              <a:t> SEMH/</a:t>
            </a:r>
            <a:r>
              <a:rPr lang="en-GB" sz="1100" dirty="0" err="1" smtClean="0">
                <a:solidFill>
                  <a:prstClr val="black"/>
                </a:solidFill>
                <a:latin typeface="Arial" pitchFamily="34" charset="0"/>
                <a:cs typeface="Arial" pitchFamily="34" charset="0"/>
              </a:rPr>
              <a:t>SENDCo</a:t>
            </a:r>
            <a:r>
              <a:rPr lang="en-GB" sz="1100" dirty="0" smtClean="0">
                <a:solidFill>
                  <a:prstClr val="black"/>
                </a:solidFill>
                <a:latin typeface="Arial" pitchFamily="34" charset="0"/>
                <a:cs typeface="Arial" pitchFamily="34" charset="0"/>
              </a:rPr>
              <a:t> advice (from another school);</a:t>
            </a:r>
          </a:p>
          <a:p>
            <a:pPr defTabSz="914400" fontAlgn="auto">
              <a:lnSpc>
                <a:spcPct val="100000"/>
              </a:lnSpc>
              <a:spcBef>
                <a:spcPts val="0"/>
              </a:spcBef>
              <a:spcAft>
                <a:spcPts val="0"/>
              </a:spcAft>
              <a:buClrTx/>
              <a:buSzTx/>
              <a:buFont typeface="Arial" pitchFamily="34" charset="0"/>
              <a:buChar char="•"/>
            </a:pPr>
            <a:r>
              <a:rPr lang="en-GB" sz="1100" dirty="0" smtClean="0">
                <a:solidFill>
                  <a:prstClr val="black"/>
                </a:solidFill>
                <a:latin typeface="Arial" pitchFamily="34" charset="0"/>
                <a:cs typeface="Arial" pitchFamily="34" charset="0"/>
              </a:rPr>
              <a:t> ARP advice/support and/or</a:t>
            </a:r>
          </a:p>
          <a:p>
            <a:pPr defTabSz="914400" fontAlgn="auto">
              <a:lnSpc>
                <a:spcPct val="100000"/>
              </a:lnSpc>
              <a:spcBef>
                <a:spcPts val="0"/>
              </a:spcBef>
              <a:spcAft>
                <a:spcPts val="0"/>
              </a:spcAft>
              <a:buClrTx/>
              <a:buSzTx/>
              <a:buFont typeface="Arial" pitchFamily="34" charset="0"/>
              <a:buChar char="•"/>
            </a:pPr>
            <a:r>
              <a:rPr lang="en-GB" sz="1100" dirty="0" smtClean="0">
                <a:solidFill>
                  <a:prstClr val="black"/>
                </a:solidFill>
                <a:latin typeface="Arial" pitchFamily="34" charset="0"/>
                <a:cs typeface="Arial" pitchFamily="34" charset="0"/>
              </a:rPr>
              <a:t> IPS funding</a:t>
            </a:r>
            <a:endParaRPr lang="en-GB" sz="1100" dirty="0">
              <a:solidFill>
                <a:prstClr val="black"/>
              </a:solidFill>
              <a:latin typeface="Arial" pitchFamily="34" charset="0"/>
              <a:cs typeface="Arial" pitchFamily="34" charset="0"/>
            </a:endParaRPr>
          </a:p>
        </p:txBody>
      </p:sp>
      <p:grpSp>
        <p:nvGrpSpPr>
          <p:cNvPr id="40" name="Group 39"/>
          <p:cNvGrpSpPr/>
          <p:nvPr/>
        </p:nvGrpSpPr>
        <p:grpSpPr>
          <a:xfrm>
            <a:off x="77119" y="476672"/>
            <a:ext cx="648072" cy="6192688"/>
            <a:chOff x="5508104" y="1628800"/>
            <a:chExt cx="648072" cy="4536504"/>
          </a:xfrm>
        </p:grpSpPr>
        <p:sp>
          <p:nvSpPr>
            <p:cNvPr id="41" name="Up-Down Arrow 40"/>
            <p:cNvSpPr/>
            <p:nvPr/>
          </p:nvSpPr>
          <p:spPr>
            <a:xfrm>
              <a:off x="5508104" y="1628800"/>
              <a:ext cx="648072" cy="4536504"/>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lnSpc>
                  <a:spcPct val="100000"/>
                </a:lnSpc>
                <a:spcBef>
                  <a:spcPts val="0"/>
                </a:spcBef>
                <a:spcAft>
                  <a:spcPts val="0"/>
                </a:spcAft>
                <a:buClrTx/>
                <a:buSzTx/>
                <a:buFontTx/>
                <a:buNone/>
              </a:pPr>
              <a:endParaRPr lang="en-GB">
                <a:solidFill>
                  <a:prstClr val="white"/>
                </a:solidFill>
              </a:endParaRPr>
            </a:p>
          </p:txBody>
        </p:sp>
        <p:sp>
          <p:nvSpPr>
            <p:cNvPr id="42" name="TextBox 41"/>
            <p:cNvSpPr txBox="1"/>
            <p:nvPr/>
          </p:nvSpPr>
          <p:spPr>
            <a:xfrm rot="16200000">
              <a:off x="4144598" y="3784394"/>
              <a:ext cx="3384376" cy="369332"/>
            </a:xfrm>
            <a:prstGeom prst="rect">
              <a:avLst/>
            </a:prstGeom>
            <a:noFill/>
          </p:spPr>
          <p:txBody>
            <a:bodyPr wrap="square" rtlCol="0">
              <a:spAutoFit/>
            </a:bodyPr>
            <a:lstStyle/>
            <a:p>
              <a:pPr algn="ctr" defTabSz="914400" fontAlgn="auto">
                <a:lnSpc>
                  <a:spcPct val="100000"/>
                </a:lnSpc>
                <a:spcBef>
                  <a:spcPts val="0"/>
                </a:spcBef>
                <a:spcAft>
                  <a:spcPts val="0"/>
                </a:spcAft>
                <a:buClrTx/>
                <a:buSzTx/>
                <a:buFontTx/>
                <a:buNone/>
              </a:pPr>
              <a:r>
                <a:rPr lang="en-GB" dirty="0" smtClean="0">
                  <a:solidFill>
                    <a:prstClr val="black"/>
                  </a:solidFill>
                  <a:latin typeface="Calibri"/>
                </a:rPr>
                <a:t>SCHOOL TO SCHOOL SUPPORT</a:t>
              </a:r>
              <a:endParaRPr lang="en-GB" dirty="0">
                <a:solidFill>
                  <a:prstClr val="black"/>
                </a:solidFill>
                <a:latin typeface="Calibri"/>
              </a:endParaRPr>
            </a:p>
          </p:txBody>
        </p:sp>
      </p:grpSp>
    </p:spTree>
    <p:extLst>
      <p:ext uri="{BB962C8B-B14F-4D97-AF65-F5344CB8AC3E}">
        <p14:creationId xmlns:p14="http://schemas.microsoft.com/office/powerpoint/2010/main" val="3807012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School</a:t>
            </a:r>
            <a:endParaRPr lang="en-US" dirty="0"/>
          </a:p>
        </p:txBody>
      </p:sp>
      <p:sp>
        <p:nvSpPr>
          <p:cNvPr id="4" name="Rectangle 2"/>
          <p:cNvSpPr txBox="1">
            <a:spLocks noChangeArrowheads="1"/>
          </p:cNvSpPr>
          <p:nvPr/>
        </p:nvSpPr>
        <p:spPr bwMode="auto">
          <a:xfrm>
            <a:off x="683568" y="1196752"/>
            <a:ext cx="8280920" cy="417534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ea typeface="+mn-ea"/>
                <a:cs typeface="+mn-cs"/>
              </a:defRPr>
            </a:lvl1pPr>
            <a:lvl2pPr marL="741363" indent="-284163"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2pPr>
            <a:lvl3pPr marL="11430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b="1">
                <a:solidFill>
                  <a:schemeClr val="tx1"/>
                </a:solidFill>
                <a:latin typeface="+mn-lt"/>
              </a:defRPr>
            </a:lvl3pPr>
            <a:lvl4pPr marL="16002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4pPr>
            <a:lvl5pPr marL="2057400" indent="-228600" algn="l" defTabSz="449263" rtl="0" eaLnBrk="0" fontAlgn="base" hangingPunct="0">
              <a:lnSpc>
                <a:spcPct val="93000"/>
              </a:lnSpc>
              <a:spcBef>
                <a:spcPts val="500"/>
              </a:spcBef>
              <a:spcAft>
                <a:spcPct val="0"/>
              </a:spcAft>
              <a:buClr>
                <a:srgbClr val="000096"/>
              </a:buClr>
              <a:buSzPct val="100000"/>
              <a:buFont typeface="Arial" charset="0"/>
              <a:buChar char="»"/>
              <a:defRPr sz="2000">
                <a:solidFill>
                  <a:schemeClr val="tx1"/>
                </a:solidFill>
                <a:latin typeface="+mn-lt"/>
              </a:defRPr>
            </a:lvl5pPr>
            <a:lvl6pPr marL="25146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6pPr>
            <a:lvl7pPr marL="29718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7pPr>
            <a:lvl8pPr marL="34290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8pPr>
            <a:lvl9pPr marL="3886200" indent="-228600" algn="l" defTabSz="449263" rtl="0" fontAlgn="base">
              <a:lnSpc>
                <a:spcPct val="93000"/>
              </a:lnSpc>
              <a:spcBef>
                <a:spcPts val="500"/>
              </a:spcBef>
              <a:spcAft>
                <a:spcPct val="0"/>
              </a:spcAft>
              <a:buClr>
                <a:srgbClr val="000096"/>
              </a:buClr>
              <a:buSzPct val="100000"/>
              <a:buFont typeface="Arial" charset="0"/>
              <a:buChar char="»"/>
              <a:defRPr sz="2000">
                <a:solidFill>
                  <a:srgbClr val="000096"/>
                </a:solidFill>
                <a:latin typeface="+mn-lt"/>
              </a:defRPr>
            </a:lvl9pPr>
          </a:lstStyle>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smtClean="0">
              <a:solidFill>
                <a:srgbClr val="1D388D"/>
              </a:solidFill>
            </a:endParaRPr>
          </a:p>
          <a:p>
            <a:pPr eaLnBrk="1" hangingPunct="1">
              <a:lnSpc>
                <a:spcPct val="100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smtClean="0">
                <a:solidFill>
                  <a:srgbClr val="1D388D"/>
                </a:solidFill>
              </a:rPr>
              <a:t>Want you to be part of our whole system</a:t>
            </a:r>
          </a:p>
          <a:p>
            <a:pPr eaLnBrk="1" hangingPunct="1">
              <a:lnSpc>
                <a:spcPct val="100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smtClean="0">
                <a:solidFill>
                  <a:srgbClr val="1D388D"/>
                </a:solidFill>
              </a:rPr>
              <a:t>Specification indicates 25 places – this is likely to increase following our discussions with </a:t>
            </a:r>
            <a:r>
              <a:rPr lang="en-GB" sz="1800" b="0" dirty="0" err="1" smtClean="0">
                <a:solidFill>
                  <a:srgbClr val="1D388D"/>
                </a:solidFill>
              </a:rPr>
              <a:t>DfE</a:t>
            </a:r>
            <a:r>
              <a:rPr lang="en-GB" sz="1800" b="0" dirty="0" smtClean="0">
                <a:solidFill>
                  <a:srgbClr val="1D388D"/>
                </a:solidFill>
              </a:rPr>
              <a:t> due to unit costs</a:t>
            </a:r>
          </a:p>
          <a:p>
            <a:pPr eaLnBrk="1" hangingPunct="1">
              <a:lnSpc>
                <a:spcPct val="100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smtClean="0">
              <a:solidFill>
                <a:srgbClr val="1D388D"/>
              </a:solidFill>
            </a:endParaRPr>
          </a:p>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smtClean="0">
              <a:solidFill>
                <a:srgbClr val="1D388D"/>
              </a:solidFill>
            </a:endParaRPr>
          </a:p>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smtClean="0">
              <a:solidFill>
                <a:srgbClr val="1D388D"/>
              </a:solidFill>
            </a:endParaRPr>
          </a:p>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smtClean="0">
              <a:solidFill>
                <a:srgbClr val="1D388D"/>
              </a:solidFill>
            </a:endParaRPr>
          </a:p>
          <a:p>
            <a:pPr marL="0" indent="0" eaLnBrk="1" hangingPunct="1">
              <a:lnSpc>
                <a:spcPct val="100000"/>
              </a:lnSpc>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200" dirty="0" smtClean="0"/>
          </a:p>
          <a:p>
            <a:pPr marL="0" indent="0" eaLnBrk="1" hangingPunct="1">
              <a:lnSpc>
                <a:spcPct val="100000"/>
              </a:lnSpc>
              <a:spcBef>
                <a:spcPts val="9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200" dirty="0"/>
          </a:p>
          <a:p>
            <a:pPr marL="0" indent="0" eaLnBrk="1" hangingPunct="1">
              <a:lnSpc>
                <a:spcPct val="100000"/>
              </a:lnSpc>
              <a:spcBef>
                <a:spcPts val="9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200" dirty="0" smtClean="0"/>
          </a:p>
        </p:txBody>
      </p:sp>
    </p:spTree>
    <p:extLst>
      <p:ext uri="{BB962C8B-B14F-4D97-AF65-F5344CB8AC3E}">
        <p14:creationId xmlns:p14="http://schemas.microsoft.com/office/powerpoint/2010/main" val="3815692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2420889"/>
            <a:ext cx="8228013" cy="720725"/>
          </a:xfrm>
        </p:spPr>
        <p:txBody>
          <a:bodyPr/>
          <a:lstStyle/>
          <a:p>
            <a:r>
              <a:rPr lang="en-GB" dirty="0" smtClean="0"/>
              <a:t>Kelly Armstrong</a:t>
            </a:r>
            <a:br>
              <a:rPr lang="en-GB" dirty="0" smtClean="0"/>
            </a:br>
            <a:r>
              <a:rPr lang="en-GB" dirty="0" smtClean="0"/>
              <a:t>Strategic Commissioner</a:t>
            </a:r>
            <a:br>
              <a:rPr lang="en-GB" dirty="0" smtClean="0"/>
            </a:br>
            <a:r>
              <a:rPr lang="en-GB" dirty="0" smtClean="0"/>
              <a:t>(Children’s and Education)</a:t>
            </a:r>
            <a:endParaRPr lang="en-GB" dirty="0"/>
          </a:p>
        </p:txBody>
      </p:sp>
    </p:spTree>
  </p:cSld>
  <p:clrMapOvr>
    <a:masterClrMapping/>
  </p:clrMapOvr>
</p:sld>
</file>

<file path=ppt/theme/theme1.xml><?xml version="1.0" encoding="utf-8"?>
<a:theme xmlns:a="http://schemas.openxmlformats.org/drawingml/2006/main" name="HBC_Powerpoint_Template">
  <a:themeElements>
    <a:clrScheme name="HB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B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HB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B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B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B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B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B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B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HBC_Powerpoint_Template</Template>
  <TotalTime>441</TotalTime>
  <Words>4144</Words>
  <Application>Microsoft Office PowerPoint</Application>
  <PresentationFormat>On-screen Show (4:3)</PresentationFormat>
  <Paragraphs>626</Paragraphs>
  <Slides>51</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Arial</vt:lpstr>
      <vt:lpstr>Arial Black</vt:lpstr>
      <vt:lpstr>Calibri</vt:lpstr>
      <vt:lpstr>Garamond</vt:lpstr>
      <vt:lpstr>Minion Pro</vt:lpstr>
      <vt:lpstr>Tahoma</vt:lpstr>
      <vt:lpstr>Times New Roman</vt:lpstr>
      <vt:lpstr>Trebuchet MS</vt:lpstr>
      <vt:lpstr>HBC_Powerpoint_Template</vt:lpstr>
      <vt:lpstr>Office Theme</vt:lpstr>
      <vt:lpstr>PowerPoint Presentation</vt:lpstr>
      <vt:lpstr>Love Hartlepool</vt:lpstr>
      <vt:lpstr>Danielle Swainston Assistant Director, Joint Commissioning </vt:lpstr>
      <vt:lpstr>Hartlepool </vt:lpstr>
      <vt:lpstr>Expectations for our children </vt:lpstr>
      <vt:lpstr>Graduated response </vt:lpstr>
      <vt:lpstr>PowerPoint Presentation</vt:lpstr>
      <vt:lpstr>Free School</vt:lpstr>
      <vt:lpstr>Kelly Armstrong Strategic Commissioner (Children’s and Education)</vt:lpstr>
      <vt:lpstr>Hartlepool Local Landscape</vt:lpstr>
      <vt:lpstr>Hartlepool Local Landscape</vt:lpstr>
      <vt:lpstr>Hartlepool Local Landscape</vt:lpstr>
      <vt:lpstr>Hartlepool Local Landscape</vt:lpstr>
      <vt:lpstr>Hartlepool Local Landscape</vt:lpstr>
      <vt:lpstr>Hartlepool Local Landscape</vt:lpstr>
      <vt:lpstr>Hartlepool Local Landscape</vt:lpstr>
      <vt:lpstr>Proposed Model and Expectations </vt:lpstr>
      <vt:lpstr>Hartlepool SEND Funding</vt:lpstr>
      <vt:lpstr>Hartlepool SEND Funding</vt:lpstr>
      <vt:lpstr>Hartlepool SEND Funding</vt:lpstr>
      <vt:lpstr>School Funding </vt:lpstr>
      <vt:lpstr>Indicative Timeline and Next Steps</vt:lpstr>
      <vt:lpstr>SEMH Free School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Special school competitions </vt:lpstr>
      <vt:lpstr>PowerPoint Presentation</vt:lpstr>
      <vt:lpstr>PowerPoint Presentation</vt:lpstr>
      <vt:lpstr>PowerPoint Presentation</vt:lpstr>
      <vt:lpstr>PowerPoint Presentation</vt:lpstr>
      <vt:lpstr>PowerPoint Presentation</vt:lpstr>
      <vt:lpstr>Special free school application process</vt:lpstr>
      <vt:lpstr>PowerPoint Presentation</vt:lpstr>
      <vt:lpstr>PowerPoint Presentation</vt:lpstr>
      <vt:lpstr>Lessons learnt </vt:lpstr>
      <vt:lpstr>PowerPoint Presentation</vt:lpstr>
      <vt:lpstr>PowerPoint Presentation</vt:lpstr>
      <vt:lpstr>PowerPoint Presentation</vt:lpstr>
      <vt:lpstr>PowerPoint Presentation</vt:lpstr>
      <vt:lpstr>PowerPoint Presentation</vt:lpstr>
      <vt:lpstr>How New Schools Network can help you </vt:lpstr>
      <vt:lpstr>PowerPoint Presentation</vt:lpstr>
      <vt:lpstr>PowerPoint Presentation</vt:lpstr>
      <vt:lpstr>PowerPoint Presentation</vt:lpstr>
      <vt:lpstr>Questions?</vt:lpstr>
    </vt:vector>
  </TitlesOfParts>
  <Company>Sx3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The Title</dc:title>
  <dc:creator>cecspd</dc:creator>
  <cp:lastModifiedBy>Kelly Prescott</cp:lastModifiedBy>
  <cp:revision>57</cp:revision>
  <cp:lastPrinted>2019-02-05T09:32:38Z</cp:lastPrinted>
  <dcterms:created xsi:type="dcterms:W3CDTF">2010-01-05T11:43:14Z</dcterms:created>
  <dcterms:modified xsi:type="dcterms:W3CDTF">2019-05-22T10:10:14Z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109293584</vt:i4>
  </property>
  <property fmtid="{D5CDD505-2E9C-101B-9397-08002B2CF9AE}" pid="3" name="_NewReviewCycle">
    <vt:lpwstr/>
  </property>
  <property fmtid="{D5CDD505-2E9C-101B-9397-08002B2CF9AE}" pid="4" name="_EmailSubject">
    <vt:lpwstr/>
  </property>
  <property fmtid="{D5CDD505-2E9C-101B-9397-08002B2CF9AE}" pid="5" name="_AuthorEmail">
    <vt:lpwstr>Kelly.Armstrong@hartlepool.gov.uk</vt:lpwstr>
  </property>
  <property fmtid="{D5CDD505-2E9C-101B-9397-08002B2CF9AE}" pid="6" name="_AuthorEmailDisplayName">
    <vt:lpwstr>Kelly Armstrong</vt:lpwstr>
  </property>
  <property fmtid="{D5CDD505-2E9C-101B-9397-08002B2CF9AE}" pid="7" name="_PreviousAdHocReviewCycleID">
    <vt:i4>1087281591</vt:i4>
  </property>
</Properties>
</file>