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2" r:id="rId2"/>
    <p:sldId id="371" r:id="rId3"/>
    <p:sldId id="383" r:id="rId4"/>
    <p:sldId id="382" r:id="rId5"/>
    <p:sldId id="387" r:id="rId6"/>
    <p:sldId id="388" r:id="rId7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3CC6FD-C856-4782-A1FF-F55053A1D779}">
          <p14:sldIdLst>
            <p14:sldId id="332"/>
            <p14:sldId id="371"/>
            <p14:sldId id="383"/>
            <p14:sldId id="382"/>
            <p14:sldId id="387"/>
            <p14:sldId id="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33"/>
    <a:srgbClr val="FFE38B"/>
    <a:srgbClr val="FF7C80"/>
    <a:srgbClr val="EDEDED"/>
    <a:srgbClr val="B4C6E7"/>
    <a:srgbClr val="FF66FF"/>
    <a:srgbClr val="B6BC1E"/>
    <a:srgbClr val="FFFFCC"/>
    <a:srgbClr val="A29E00"/>
    <a:srgbClr val="8AA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427" autoAdjust="0"/>
    <p:restoredTop sz="94434" autoAdjust="0"/>
  </p:normalViewPr>
  <p:slideViewPr>
    <p:cSldViewPr>
      <p:cViewPr varScale="1">
        <p:scale>
          <a:sx n="60" d="100"/>
          <a:sy n="60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5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958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3"/>
            <a:ext cx="2944958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E219A-D825-48F5-AF9A-93AB1832D4BF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87"/>
            <a:ext cx="2944958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378487"/>
            <a:ext cx="2944958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659E9-D12E-49CC-ABB5-1B49B4FEB2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440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4" y="0"/>
            <a:ext cx="2946575" cy="4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38188"/>
            <a:ext cx="4943475" cy="3706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690824"/>
            <a:ext cx="5438464" cy="4444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4"/>
            <a:ext cx="2946576" cy="4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4" y="9380064"/>
            <a:ext cx="2946575" cy="4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6648107-9BB5-49EB-A9DD-654C2C85F43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28818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646082-4D17-4E65-A205-5BFDF922E0AF}" type="slidenum">
              <a:rPr lang="en-GB" altLang="en-US" sz="1200" smtClean="0"/>
              <a:pPr/>
              <a:t>1</a:t>
            </a:fld>
            <a:endParaRPr lang="en-GB" alt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9763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66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2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9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04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4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97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72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63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86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58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856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96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1"/>
            <a:ext cx="6588125" cy="1268760"/>
          </a:xfrm>
          <a:prstGeom prst="rect">
            <a:avLst/>
          </a:prstGeom>
          <a:solidFill>
            <a:srgbClr val="A29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dirty="0"/>
          </a:p>
        </p:txBody>
      </p:sp>
      <p:pic>
        <p:nvPicPr>
          <p:cNvPr id="1028" name="Picture 9" descr="Genecon_logo_with_strap_MAST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 rot="10800000" flipV="1">
            <a:off x="1330324" y="2700993"/>
            <a:ext cx="50927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2400" b="1" dirty="0" smtClean="0"/>
              <a:t>Hartlepool Town Investment Plan Initial Project Filtering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GB" altLang="en-US" sz="2200" b="1" dirty="0"/>
          </a:p>
          <a:p>
            <a:pPr eaLnBrk="1" hangingPunct="1">
              <a:lnSpc>
                <a:spcPct val="110000"/>
              </a:lnSpc>
              <a:buClr>
                <a:srgbClr val="B4B000"/>
              </a:buClr>
              <a:buFont typeface="Wingdings" panose="05000000000000000000" pitchFamily="2" charset="2"/>
              <a:buNone/>
            </a:pPr>
            <a:r>
              <a:rPr lang="en-GB" altLang="en-US" sz="2000" dirty="0" smtClean="0"/>
              <a:t>July 2020</a:t>
            </a:r>
            <a:endParaRPr lang="en-GB" altLang="en-US" sz="2000" dirty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956550" y="9809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800" dirty="0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539750" y="5733901"/>
            <a:ext cx="914400" cy="914400"/>
          </a:xfrm>
          <a:prstGeom prst="rect">
            <a:avLst/>
          </a:prstGeom>
          <a:solidFill>
            <a:srgbClr val="C0B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195513" y="5733901"/>
            <a:ext cx="914400" cy="914400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3924300" y="5733901"/>
            <a:ext cx="914400" cy="914400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5508625" y="5733901"/>
            <a:ext cx="914400" cy="914400"/>
          </a:xfrm>
          <a:prstGeom prst="rect">
            <a:avLst/>
          </a:prstGeom>
          <a:solidFill>
            <a:srgbClr val="CC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404664"/>
            <a:ext cx="5724128" cy="461665"/>
          </a:xfrm>
          <a:prstGeom prst="rect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</a:rPr>
              <a:t> </a:t>
            </a:r>
            <a:r>
              <a:rPr lang="en-GB" altLang="en-US" sz="2400" b="1" dirty="0" smtClean="0">
                <a:solidFill>
                  <a:schemeClr val="bg1"/>
                </a:solidFill>
              </a:rPr>
              <a:t>Hartlepool Town Investment Plan</a:t>
            </a:r>
            <a:endParaRPr lang="en-GB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0" y="404813"/>
            <a:ext cx="6588224" cy="461665"/>
          </a:xfrm>
          <a:prstGeom prst="rect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</a:rPr>
              <a:t>Filtering Process Summary</a:t>
            </a:r>
            <a:endParaRPr lang="en-GB" alt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4EC2FBF-7B5A-4496-83AC-B0BF75B5A0BD}"/>
              </a:ext>
            </a:extLst>
          </p:cNvPr>
          <p:cNvSpPr/>
          <p:nvPr/>
        </p:nvSpPr>
        <p:spPr>
          <a:xfrm>
            <a:off x="179512" y="184482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1050540" y="1724482"/>
            <a:ext cx="5559388" cy="442502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Project long-list</a:t>
            </a:r>
          </a:p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1331640" y="2204864"/>
            <a:ext cx="5237871" cy="1008112"/>
          </a:xfrm>
          <a:prstGeom prst="flowChartManualOperation">
            <a:avLst/>
          </a:prstGeom>
          <a:solidFill>
            <a:srgbClr val="FF7C8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Town Deal Guidance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1" name="Flowchart: Manual Operation 10"/>
          <p:cNvSpPr/>
          <p:nvPr/>
        </p:nvSpPr>
        <p:spPr>
          <a:xfrm>
            <a:off x="2294391" y="3380522"/>
            <a:ext cx="3312368" cy="1062798"/>
          </a:xfrm>
          <a:prstGeom prst="flowChartManualOperatio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tx1"/>
                </a:solidFill>
              </a:rPr>
              <a:t>Local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Economic Transformation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Flowchart: Manual Operation 11"/>
          <p:cNvSpPr/>
          <p:nvPr/>
        </p:nvSpPr>
        <p:spPr>
          <a:xfrm>
            <a:off x="2942463" y="4610866"/>
            <a:ext cx="2016224" cy="1062798"/>
          </a:xfrm>
          <a:prstGeom prst="flowChartManualOperation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Deliverability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Funding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VFM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5163" y="5841210"/>
            <a:ext cx="1610823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Shortlist TIP Projects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13196" y="244731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Filter 1</a:t>
            </a:r>
          </a:p>
          <a:p>
            <a:pPr algn="ctr"/>
            <a:r>
              <a:rPr lang="en-GB" sz="1600" dirty="0" smtClean="0"/>
              <a:t>Pass / Fail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213196" y="3619533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Filter 2</a:t>
            </a:r>
          </a:p>
          <a:p>
            <a:pPr algn="ctr"/>
            <a:r>
              <a:rPr lang="en-GB" sz="1600" dirty="0" smtClean="0"/>
              <a:t>Check Box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213196" y="4791756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Filter 3</a:t>
            </a:r>
          </a:p>
          <a:p>
            <a:pPr algn="ctr"/>
            <a:r>
              <a:rPr lang="en-GB" sz="1600" dirty="0" smtClean="0"/>
              <a:t>Scoring mechanism</a:t>
            </a:r>
          </a:p>
        </p:txBody>
      </p:sp>
    </p:spTree>
    <p:extLst>
      <p:ext uri="{BB962C8B-B14F-4D97-AF65-F5344CB8AC3E}">
        <p14:creationId xmlns:p14="http://schemas.microsoft.com/office/powerpoint/2010/main" val="158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>
            <a:extLst>
              <a:ext uri="{FF2B5EF4-FFF2-40B4-BE49-F238E27FC236}">
                <a16:creationId xmlns="" xmlns:a16="http://schemas.microsoft.com/office/drawing/2014/main" id="{2A76C93B-DA50-44F4-BA16-D6CD977C7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6588224" cy="461665"/>
          </a:xfrm>
          <a:prstGeom prst="rect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</a:rPr>
              <a:t>Filter 1: Town Deal Guidance</a:t>
            </a:r>
            <a:endParaRPr lang="en-GB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C86F0F8-218A-4FAB-843C-155E96F025CA}"/>
              </a:ext>
            </a:extLst>
          </p:cNvPr>
          <p:cNvSpPr/>
          <p:nvPr/>
        </p:nvSpPr>
        <p:spPr>
          <a:xfrm>
            <a:off x="827584" y="1556792"/>
            <a:ext cx="698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Key tests</a:t>
            </a:r>
            <a:endParaRPr lang="en-GB" sz="1600" b="1" dirty="0"/>
          </a:p>
          <a:p>
            <a:endParaRPr lang="en-GB" sz="16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 smtClean="0"/>
              <a:t>Align with Town Deal Prospectus?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 smtClean="0"/>
              <a:t>Spatial fit – town centre / key employment site / gateway?</a:t>
            </a:r>
            <a:endParaRPr lang="en-GB" sz="1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 Contribute to economic rebound?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721344D-8305-405A-8105-4019081A5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75228"/>
              </p:ext>
            </p:extLst>
          </p:nvPr>
        </p:nvGraphicFramePr>
        <p:xfrm>
          <a:off x="1115617" y="3356992"/>
          <a:ext cx="5976663" cy="2880320"/>
        </p:xfrm>
        <a:graphic>
          <a:graphicData uri="http://schemas.openxmlformats.org/drawingml/2006/table">
            <a:tbl>
              <a:tblPr firstRow="1" firstCol="1" bandRow="1"/>
              <a:tblGrid>
                <a:gridCol w="868403">
                  <a:extLst>
                    <a:ext uri="{9D8B030D-6E8A-4147-A177-3AD203B41FA5}">
                      <a16:colId xmlns:a16="http://schemas.microsoft.com/office/drawing/2014/main" xmlns="" val="1486587790"/>
                    </a:ext>
                  </a:extLst>
                </a:gridCol>
                <a:gridCol w="1174900"/>
                <a:gridCol w="1174900">
                  <a:extLst>
                    <a:ext uri="{9D8B030D-6E8A-4147-A177-3AD203B41FA5}">
                      <a16:colId xmlns:a16="http://schemas.microsoft.com/office/drawing/2014/main" xmlns="" val="2445202531"/>
                    </a:ext>
                  </a:extLst>
                </a:gridCol>
                <a:gridCol w="1379230">
                  <a:extLst>
                    <a:ext uri="{9D8B030D-6E8A-4147-A177-3AD203B41FA5}">
                      <a16:colId xmlns:a16="http://schemas.microsoft.com/office/drawing/2014/main" xmlns="" val="1416897689"/>
                    </a:ext>
                  </a:extLst>
                </a:gridCol>
                <a:gridCol w="1379230"/>
              </a:tblGrid>
              <a:tr h="68741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Town Deal Alignment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Spatial Fit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Contribution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Carried Forward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046175"/>
                  </a:ext>
                </a:extLst>
              </a:tr>
              <a:tr h="4656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1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Pass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9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8097156"/>
                  </a:ext>
                </a:extLst>
              </a:tr>
              <a:tr h="4480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2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Fail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Fail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Pass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600" dirty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2196130"/>
                  </a:ext>
                </a:extLst>
              </a:tr>
              <a:tr h="426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3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Pass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Pass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3500483"/>
                  </a:ext>
                </a:extLst>
              </a:tr>
              <a:tr h="453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4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3637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Pass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3637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Fail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600" dirty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439937"/>
                  </a:ext>
                </a:extLst>
              </a:tr>
              <a:tr h="399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5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3637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Fail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3637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600" dirty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4301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0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>
            <a:extLst>
              <a:ext uri="{FF2B5EF4-FFF2-40B4-BE49-F238E27FC236}">
                <a16:creationId xmlns="" xmlns:a16="http://schemas.microsoft.com/office/drawing/2014/main" id="{0847D36C-591D-47A2-89E2-278083973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6588224" cy="461665"/>
          </a:xfrm>
          <a:prstGeom prst="rect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</a:rPr>
              <a:t>Filter </a:t>
            </a:r>
            <a:r>
              <a:rPr lang="en-GB" altLang="en-US" sz="2400" b="1" dirty="0" smtClean="0">
                <a:solidFill>
                  <a:schemeClr val="bg1"/>
                </a:solidFill>
              </a:rPr>
              <a:t>2: Local Transformation</a:t>
            </a:r>
            <a:endParaRPr lang="en-GB" alt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C86F0F8-218A-4FAB-843C-155E96F025CA}"/>
              </a:ext>
            </a:extLst>
          </p:cNvPr>
          <p:cNvSpPr/>
          <p:nvPr/>
        </p:nvSpPr>
        <p:spPr>
          <a:xfrm>
            <a:off x="827584" y="1378007"/>
            <a:ext cx="53285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Key tests</a:t>
            </a:r>
            <a:endParaRPr lang="en-GB" sz="1600" b="1" dirty="0"/>
          </a:p>
          <a:p>
            <a:endParaRPr lang="en-GB" sz="1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/>
              <a:t>T</a:t>
            </a:r>
            <a:r>
              <a:rPr lang="en-GB" sz="1600" dirty="0" smtClean="0"/>
              <a:t>ransformational impact?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Contribution to a specific TIP objective/outcome?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Complementary to other investments?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9721344D-8305-405A-8105-4019081A5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07684"/>
              </p:ext>
            </p:extLst>
          </p:nvPr>
        </p:nvGraphicFramePr>
        <p:xfrm>
          <a:off x="971600" y="2924944"/>
          <a:ext cx="6264696" cy="3739923"/>
        </p:xfrm>
        <a:graphic>
          <a:graphicData uri="http://schemas.openxmlformats.org/drawingml/2006/table">
            <a:tbl>
              <a:tblPr firstRow="1" firstCol="1" bandRow="1"/>
              <a:tblGrid>
                <a:gridCol w="3679612">
                  <a:extLst>
                    <a:ext uri="{9D8B030D-6E8A-4147-A177-3AD203B41FA5}">
                      <a16:colId xmlns:a16="http://schemas.microsoft.com/office/drawing/2014/main" xmlns="" val="1486587790"/>
                    </a:ext>
                  </a:extLst>
                </a:gridCol>
                <a:gridCol w="648072"/>
                <a:gridCol w="640868">
                  <a:extLst>
                    <a:ext uri="{9D8B030D-6E8A-4147-A177-3AD203B41FA5}">
                      <a16:colId xmlns:a16="http://schemas.microsoft.com/office/drawing/2014/main" xmlns="" val="2445202531"/>
                    </a:ext>
                  </a:extLst>
                </a:gridCol>
                <a:gridCol w="576072"/>
                <a:gridCol w="720072"/>
              </a:tblGrid>
              <a:tr h="24085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Theme</a:t>
                      </a:r>
                      <a:r>
                        <a:rPr lang="en-GB" sz="14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SKILLS AND ENTERPRISE INFRASTRUCTURE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</a:tr>
              <a:tr h="38949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046175"/>
                  </a:ext>
                </a:extLst>
              </a:tr>
              <a:tr h="3955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Transformational impact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 smtClean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</a:t>
                      </a:r>
                      <a:endParaRPr lang="en-GB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</a:t>
                      </a:r>
                      <a:endParaRPr lang="en-GB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Complement other</a:t>
                      </a:r>
                      <a:r>
                        <a:rPr lang="en-GB" sz="14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investments</a:t>
                      </a:r>
                      <a:endParaRPr lang="en-GB" sz="1400" b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</a:t>
                      </a:r>
                      <a:endParaRPr lang="en-GB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</a:t>
                      </a:r>
                      <a:endParaRPr lang="en-GB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30"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managed workspace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9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600" dirty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600" dirty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9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18097156"/>
                  </a:ext>
                </a:extLst>
              </a:tr>
              <a:tr h="364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Co-investment in existing assets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3637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600" dirty="0" smtClean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600" dirty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2196130"/>
                  </a:ext>
                </a:extLst>
              </a:tr>
              <a:tr h="459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Professional, creative and digital jobs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3637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600" dirty="0" smtClean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600" dirty="0" smtClean="0"/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3500483"/>
                  </a:ext>
                </a:extLst>
              </a:tr>
              <a:tr h="459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363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Weighting</a:t>
                      </a:r>
                      <a:endParaRPr kumimoji="0" lang="en-GB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3637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0-3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0-3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0-3</a:t>
                      </a: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14" marR="68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8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0" y="427322"/>
            <a:ext cx="6588224" cy="461665"/>
          </a:xfrm>
          <a:prstGeom prst="rect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 dirty="0" smtClean="0">
                <a:solidFill>
                  <a:schemeClr val="bg1"/>
                </a:solidFill>
              </a:rPr>
              <a:t>Filter 3: </a:t>
            </a:r>
            <a:r>
              <a:rPr lang="en-GB" sz="2400" b="1" dirty="0" smtClean="0">
                <a:solidFill>
                  <a:schemeClr val="bg1"/>
                </a:solidFill>
              </a:rPr>
              <a:t>Deliverability, Funding &amp; VFM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07504" y="2344074"/>
            <a:ext cx="6234196" cy="4216395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FA1006C-1492-4088-AD8E-3BC63FF98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02567"/>
              </p:ext>
            </p:extLst>
          </p:nvPr>
        </p:nvGraphicFramePr>
        <p:xfrm>
          <a:off x="372304" y="2923389"/>
          <a:ext cx="8315403" cy="2853062"/>
        </p:xfrm>
        <a:graphic>
          <a:graphicData uri="http://schemas.openxmlformats.org/drawingml/2006/table">
            <a:tbl>
              <a:tblPr/>
              <a:tblGrid>
                <a:gridCol w="1062017">
                  <a:extLst>
                    <a:ext uri="{9D8B030D-6E8A-4147-A177-3AD203B41FA5}">
                      <a16:colId xmlns:a16="http://schemas.microsoft.com/office/drawing/2014/main" xmlns="" val="3896750259"/>
                    </a:ext>
                  </a:extLst>
                </a:gridCol>
                <a:gridCol w="1138227">
                  <a:extLst>
                    <a:ext uri="{9D8B030D-6E8A-4147-A177-3AD203B41FA5}">
                      <a16:colId xmlns:a16="http://schemas.microsoft.com/office/drawing/2014/main" xmlns="" val="1897860390"/>
                    </a:ext>
                  </a:extLst>
                </a:gridCol>
                <a:gridCol w="1100122">
                  <a:extLst>
                    <a:ext uri="{9D8B030D-6E8A-4147-A177-3AD203B41FA5}">
                      <a16:colId xmlns:a16="http://schemas.microsoft.com/office/drawing/2014/main" xmlns="" val="4155100147"/>
                    </a:ext>
                  </a:extLst>
                </a:gridCol>
                <a:gridCol w="1026781">
                  <a:extLst>
                    <a:ext uri="{9D8B030D-6E8A-4147-A177-3AD203B41FA5}">
                      <a16:colId xmlns:a16="http://schemas.microsoft.com/office/drawing/2014/main" xmlns="" val="341144856"/>
                    </a:ext>
                  </a:extLst>
                </a:gridCol>
                <a:gridCol w="953439">
                  <a:extLst>
                    <a:ext uri="{9D8B030D-6E8A-4147-A177-3AD203B41FA5}">
                      <a16:colId xmlns:a16="http://schemas.microsoft.com/office/drawing/2014/main" xmlns="" val="4197644868"/>
                    </a:ext>
                  </a:extLst>
                </a:gridCol>
                <a:gridCol w="1026781"/>
                <a:gridCol w="939395"/>
                <a:gridCol w="1068641"/>
              </a:tblGrid>
              <a:tr h="59205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Projects</a:t>
                      </a: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Deliverability </a:t>
                      </a:r>
                      <a:b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confidence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Co- Funding availability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Economic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Benefits / VFM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Weighting from Filter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Weighted Score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26968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just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Indirect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(0-3)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2782099"/>
                  </a:ext>
                </a:extLst>
              </a:tr>
              <a:tr h="2960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605463"/>
                  </a:ext>
                </a:extLst>
              </a:tr>
              <a:tr h="2960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7141799"/>
                  </a:ext>
                </a:extLst>
              </a:tr>
              <a:tr h="2960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6818462"/>
                  </a:ext>
                </a:extLst>
              </a:tr>
              <a:tr h="2960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9581808"/>
                  </a:ext>
                </a:extLst>
              </a:tr>
              <a:tr h="2960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2206716"/>
                  </a:ext>
                </a:extLst>
              </a:tr>
              <a:tr h="2960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9068697"/>
                  </a:ext>
                </a:extLst>
              </a:tr>
              <a:tr h="2960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26838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61053" y="1361468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Key tests</a:t>
            </a:r>
          </a:p>
          <a:p>
            <a:endParaRPr lang="en-GB" sz="1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Confidence the project can be delivered?</a:t>
            </a:r>
            <a:endParaRPr lang="en-GB" sz="1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Availability of co-funding?</a:t>
            </a:r>
            <a:endParaRPr lang="en-GB" sz="1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Value for money prospects?</a:t>
            </a:r>
            <a:endParaRPr lang="en-GB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84092"/>
              </p:ext>
            </p:extLst>
          </p:nvPr>
        </p:nvGraphicFramePr>
        <p:xfrm>
          <a:off x="611560" y="6139155"/>
          <a:ext cx="3744417" cy="405744"/>
        </p:xfrm>
        <a:graphic>
          <a:graphicData uri="http://schemas.openxmlformats.org/drawingml/2006/table">
            <a:tbl>
              <a:tblPr/>
              <a:tblGrid>
                <a:gridCol w="991899"/>
                <a:gridCol w="1040784"/>
                <a:gridCol w="855867"/>
                <a:gridCol w="855867"/>
              </a:tblGrid>
              <a:tr h="1457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 0 – 1</a:t>
                      </a: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 2 -– 3</a:t>
                      </a: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 4 - 5</a:t>
                      </a: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6-7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351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Limited</a:t>
                      </a: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</a:t>
                      </a: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Good</a:t>
                      </a: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Very Good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4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0" y="427322"/>
            <a:ext cx="6588224" cy="461665"/>
          </a:xfrm>
          <a:prstGeom prst="rect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2400" b="1" dirty="0" smtClean="0">
                <a:solidFill>
                  <a:schemeClr val="bg1"/>
                </a:solidFill>
              </a:rPr>
              <a:t>TIP Prioritisation - Example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8B7DB57-5C8A-4A08-B7ED-363DF092A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02706"/>
              </p:ext>
            </p:extLst>
          </p:nvPr>
        </p:nvGraphicFramePr>
        <p:xfrm>
          <a:off x="179512" y="1556792"/>
          <a:ext cx="8784975" cy="5202157"/>
        </p:xfrm>
        <a:graphic>
          <a:graphicData uri="http://schemas.openxmlformats.org/drawingml/2006/table">
            <a:tbl>
              <a:tblPr/>
              <a:tblGrid>
                <a:gridCol w="50615">
                  <a:extLst>
                    <a:ext uri="{9D8B030D-6E8A-4147-A177-3AD203B41FA5}">
                      <a16:colId xmlns:a16="http://schemas.microsoft.com/office/drawing/2014/main" xmlns="" val="3322585687"/>
                    </a:ext>
                  </a:extLst>
                </a:gridCol>
                <a:gridCol w="333766">
                  <a:extLst>
                    <a:ext uri="{9D8B030D-6E8A-4147-A177-3AD203B41FA5}">
                      <a16:colId xmlns:a16="http://schemas.microsoft.com/office/drawing/2014/main" xmlns="" val="2928092376"/>
                    </a:ext>
                  </a:extLst>
                </a:gridCol>
                <a:gridCol w="313967">
                  <a:extLst>
                    <a:ext uri="{9D8B030D-6E8A-4147-A177-3AD203B41FA5}">
                      <a16:colId xmlns:a16="http://schemas.microsoft.com/office/drawing/2014/main" xmlns="" val="286076319"/>
                    </a:ext>
                  </a:extLst>
                </a:gridCol>
                <a:gridCol w="392455">
                  <a:extLst>
                    <a:ext uri="{9D8B030D-6E8A-4147-A177-3AD203B41FA5}">
                      <a16:colId xmlns:a16="http://schemas.microsoft.com/office/drawing/2014/main" xmlns="" val="3135473201"/>
                    </a:ext>
                  </a:extLst>
                </a:gridCol>
                <a:gridCol w="527111">
                  <a:extLst>
                    <a:ext uri="{9D8B030D-6E8A-4147-A177-3AD203B41FA5}">
                      <a16:colId xmlns:a16="http://schemas.microsoft.com/office/drawing/2014/main" xmlns="" val="3873909209"/>
                    </a:ext>
                  </a:extLst>
                </a:gridCol>
                <a:gridCol w="369436">
                  <a:extLst>
                    <a:ext uri="{9D8B030D-6E8A-4147-A177-3AD203B41FA5}">
                      <a16:colId xmlns:a16="http://schemas.microsoft.com/office/drawing/2014/main" xmlns="" val="1496615867"/>
                    </a:ext>
                  </a:extLst>
                </a:gridCol>
                <a:gridCol w="316906">
                  <a:extLst>
                    <a:ext uri="{9D8B030D-6E8A-4147-A177-3AD203B41FA5}">
                      <a16:colId xmlns:a16="http://schemas.microsoft.com/office/drawing/2014/main" xmlns="" val="3992496538"/>
                    </a:ext>
                  </a:extLst>
                </a:gridCol>
                <a:gridCol w="651233"/>
                <a:gridCol w="332718"/>
                <a:gridCol w="176887"/>
                <a:gridCol w="198973"/>
                <a:gridCol w="94973"/>
                <a:gridCol w="273408"/>
                <a:gridCol w="1353716">
                  <a:extLst>
                    <a:ext uri="{9D8B030D-6E8A-4147-A177-3AD203B41FA5}">
                      <a16:colId xmlns:a16="http://schemas.microsoft.com/office/drawing/2014/main" xmlns="" val="3128290286"/>
                    </a:ext>
                  </a:extLst>
                </a:gridCol>
                <a:gridCol w="227287">
                  <a:extLst>
                    <a:ext uri="{9D8B030D-6E8A-4147-A177-3AD203B41FA5}">
                      <a16:colId xmlns:a16="http://schemas.microsoft.com/office/drawing/2014/main" xmlns="" val="1565793040"/>
                    </a:ext>
                  </a:extLst>
                </a:gridCol>
                <a:gridCol w="700096">
                  <a:extLst>
                    <a:ext uri="{9D8B030D-6E8A-4147-A177-3AD203B41FA5}">
                      <a16:colId xmlns:a16="http://schemas.microsoft.com/office/drawing/2014/main" xmlns="" val="1333937561"/>
                    </a:ext>
                  </a:extLst>
                </a:gridCol>
                <a:gridCol w="671229">
                  <a:extLst>
                    <a:ext uri="{9D8B030D-6E8A-4147-A177-3AD203B41FA5}">
                      <a16:colId xmlns:a16="http://schemas.microsoft.com/office/drawing/2014/main" xmlns="" val="44847580"/>
                    </a:ext>
                  </a:extLst>
                </a:gridCol>
                <a:gridCol w="585569">
                  <a:extLst>
                    <a:ext uri="{9D8B030D-6E8A-4147-A177-3AD203B41FA5}">
                      <a16:colId xmlns:a16="http://schemas.microsoft.com/office/drawing/2014/main" xmlns="" val="2354338879"/>
                    </a:ext>
                  </a:extLst>
                </a:gridCol>
                <a:gridCol w="607315">
                  <a:extLst>
                    <a:ext uri="{9D8B030D-6E8A-4147-A177-3AD203B41FA5}">
                      <a16:colId xmlns:a16="http://schemas.microsoft.com/office/drawing/2014/main" xmlns="" val="3270034862"/>
                    </a:ext>
                  </a:extLst>
                </a:gridCol>
                <a:gridCol w="607315">
                  <a:extLst>
                    <a:ext uri="{9D8B030D-6E8A-4147-A177-3AD203B41FA5}">
                      <a16:colId xmlns:a16="http://schemas.microsoft.com/office/drawing/2014/main" xmlns="" val="447032210"/>
                    </a:ext>
                  </a:extLst>
                </a:gridCol>
              </a:tblGrid>
              <a:tr h="1040132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Projects</a:t>
                      </a:r>
                    </a:p>
                  </a:txBody>
                  <a:tcPr marL="5921" marR="5921" marT="5921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Deliverability </a:t>
                      </a: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Co-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Funding </a:t>
                      </a: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Economic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Benefits /VFM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Weight (Filter 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Weighted Score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Rank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Short-Listing (assuming £25m TD)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93" marR="4593" marT="4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93" marR="4593" marT="4593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Town Deal </a:t>
                      </a:r>
                    </a:p>
                  </a:txBody>
                  <a:tcPr marL="4593" marR="4593" marT="4593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Council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Public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93" marR="4593" marT="4593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Private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698148"/>
                  </a:ext>
                </a:extLst>
              </a:tr>
              <a:tr h="328020">
                <a:tc rowSpan="2"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</a:t>
                      </a: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Indirect</a:t>
                      </a:r>
                    </a:p>
                  </a:txBody>
                  <a:tcPr marL="5921" marR="5921" marT="5921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3" marR="4593" marT="4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3" marR="4593" marT="45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7704053"/>
                  </a:ext>
                </a:extLst>
              </a:tr>
              <a:tr h="3457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(0-3)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C1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2364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6672114"/>
                  </a:ext>
                </a:extLst>
              </a:tr>
              <a:tr h="289352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105770"/>
                  </a:ext>
                </a:extLst>
              </a:tr>
              <a:tr h="302364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8877069"/>
                  </a:ext>
                </a:extLst>
              </a:tr>
              <a:tr h="302364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4482120"/>
                  </a:ext>
                </a:extLst>
              </a:tr>
              <a:tr h="385592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219121"/>
                  </a:ext>
                </a:extLst>
              </a:tr>
              <a:tr h="385592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Provisional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2474940"/>
                  </a:ext>
                </a:extLst>
              </a:tr>
              <a:tr h="302364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Taken Forward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21" marR="5921" marT="5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8430979"/>
                  </a:ext>
                </a:extLst>
              </a:tr>
              <a:tr h="381566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£100m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£25m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£25m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£10m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£40m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9174821"/>
                  </a:ext>
                </a:extLst>
              </a:tr>
              <a:tr h="147058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5729621"/>
                  </a:ext>
                </a:extLst>
              </a:tr>
              <a:tr h="142305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8894462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93" marR="4593" marT="45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707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3668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12696</TotalTime>
  <Words>414</Words>
  <Application>Microsoft Office PowerPoint</Application>
  <PresentationFormat>On-screen Show (4:3)</PresentationFormat>
  <Paragraphs>275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Genecon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tuck</dc:creator>
  <cp:lastModifiedBy>Angela Muers</cp:lastModifiedBy>
  <cp:revision>736</cp:revision>
  <cp:lastPrinted>2019-11-13T13:00:54Z</cp:lastPrinted>
  <dcterms:created xsi:type="dcterms:W3CDTF">2012-04-23T14:06:44Z</dcterms:created>
  <dcterms:modified xsi:type="dcterms:W3CDTF">2020-07-17T14:17:47Z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-543368701</vt:i4>
  </property>
  <property fmtid="{D5CDD505-2E9C-101B-9397-08002B2CF9AE}" pid="3" name="_NewReviewCycle">
    <vt:lpwstr/>
  </property>
  <property fmtid="{D5CDD505-2E9C-101B-9397-08002B2CF9AE}" pid="4" name="_EmailSubject">
    <vt:lpwstr>Towns Fund Website</vt:lpwstr>
  </property>
  <property fmtid="{D5CDD505-2E9C-101B-9397-08002B2CF9AE}" pid="5" name="_AuthorEmail">
    <vt:lpwstr>Rob.Smith@hartlepool.gov.uk</vt:lpwstr>
  </property>
  <property fmtid="{D5CDD505-2E9C-101B-9397-08002B2CF9AE}" pid="6" name="_AuthorEmailDisplayName">
    <vt:lpwstr>Rob Smith</vt:lpwstr>
  </property>
</Properties>
</file>