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91BE"/>
    <a:srgbClr val="996791"/>
    <a:srgbClr val="F85208"/>
    <a:srgbClr val="FF6600"/>
    <a:srgbClr val="A8A858"/>
    <a:srgbClr val="AB5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>
        <p:scale>
          <a:sx n="84" d="100"/>
          <a:sy n="84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9CA7-CD07-472A-9D59-E58BC113A23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2A7E-8E6E-450A-8F06-20E64698B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655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9CA7-CD07-472A-9D59-E58BC113A23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2A7E-8E6E-450A-8F06-20E64698B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25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9CA7-CD07-472A-9D59-E58BC113A23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2A7E-8E6E-450A-8F06-20E64698B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86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9CA7-CD07-472A-9D59-E58BC113A23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2A7E-8E6E-450A-8F06-20E64698B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855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9CA7-CD07-472A-9D59-E58BC113A23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2A7E-8E6E-450A-8F06-20E64698B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91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9CA7-CD07-472A-9D59-E58BC113A23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2A7E-8E6E-450A-8F06-20E64698B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059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9CA7-CD07-472A-9D59-E58BC113A23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2A7E-8E6E-450A-8F06-20E64698B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234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9CA7-CD07-472A-9D59-E58BC113A23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2A7E-8E6E-450A-8F06-20E64698B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8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9CA7-CD07-472A-9D59-E58BC113A23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2A7E-8E6E-450A-8F06-20E64698B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622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9CA7-CD07-472A-9D59-E58BC113A23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2A7E-8E6E-450A-8F06-20E64698B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50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9CA7-CD07-472A-9D59-E58BC113A23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2A7E-8E6E-450A-8F06-20E64698B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24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B9CA7-CD07-472A-9D59-E58BC113A23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92A7E-8E6E-450A-8F06-20E64698B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94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24592" y="1548938"/>
            <a:ext cx="2238895" cy="397348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Re-imagining Middleton Grange Shopping Centre</a:t>
            </a:r>
          </a:p>
          <a:p>
            <a:pPr marL="342900" indent="-342900">
              <a:buFont typeface="+mj-lt"/>
              <a:buAutoNum type="arabicPeriod"/>
            </a:pPr>
            <a:endParaRPr lang="en-GB" sz="16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Civil Academy</a:t>
            </a:r>
          </a:p>
          <a:p>
            <a:pPr marL="342900" indent="-342900">
              <a:buFont typeface="+mj-lt"/>
              <a:buAutoNum type="arabicPeriod"/>
            </a:pPr>
            <a:endParaRPr lang="en-GB" sz="16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Health Centre of Excellence</a:t>
            </a:r>
          </a:p>
          <a:p>
            <a:pPr marL="342900" indent="-342900">
              <a:buFont typeface="+mj-lt"/>
              <a:buAutoNum type="arabicPeriod"/>
            </a:pPr>
            <a:endParaRPr lang="en-GB" sz="16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Waterfront Connectivity</a:t>
            </a:r>
          </a:p>
          <a:p>
            <a:pPr marL="342900" indent="-342900">
              <a:buFont typeface="+mj-lt"/>
              <a:buAutoNum type="arabicPeriod"/>
            </a:pPr>
            <a:endParaRPr lang="en-GB" sz="16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Wesley Chapel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6644916" y="2266201"/>
            <a:ext cx="2249701" cy="214271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Full Board Feedback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689188" y="1548938"/>
            <a:ext cx="2238895" cy="39734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13262" y="903317"/>
            <a:ext cx="2072640" cy="52093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Projects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805564" y="913506"/>
            <a:ext cx="2072640" cy="52093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Board Liaison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908089" y="2266201"/>
            <a:ext cx="18310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Board Member 1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88695" y="2991486"/>
            <a:ext cx="18310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Board Member 2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936076" y="3733398"/>
            <a:ext cx="18310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Board Member 3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936076" y="4361100"/>
            <a:ext cx="18310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Board Member 4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926377" y="4931166"/>
            <a:ext cx="18310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Board Member 5 </a:t>
            </a:r>
          </a:p>
        </p:txBody>
      </p:sp>
      <p:sp>
        <p:nvSpPr>
          <p:cNvPr id="34" name="Right Arrow 33"/>
          <p:cNvSpPr/>
          <p:nvPr/>
        </p:nvSpPr>
        <p:spPr>
          <a:xfrm>
            <a:off x="6007331" y="3308465"/>
            <a:ext cx="576349" cy="321426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Left-Right Arrow 34"/>
          <p:cNvSpPr/>
          <p:nvPr/>
        </p:nvSpPr>
        <p:spPr>
          <a:xfrm>
            <a:off x="3024723" y="2348822"/>
            <a:ext cx="607663" cy="329697"/>
          </a:xfrm>
          <a:prstGeom prst="left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9767731" y="2348822"/>
            <a:ext cx="2249701" cy="2142714"/>
          </a:xfrm>
          <a:prstGeom prst="ellipse">
            <a:avLst/>
          </a:prstGeom>
          <a:solidFill>
            <a:srgbClr val="C991B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Communication and Engagement Activity</a:t>
            </a:r>
          </a:p>
        </p:txBody>
      </p:sp>
      <p:sp>
        <p:nvSpPr>
          <p:cNvPr id="41" name="Left-Right Arrow 40"/>
          <p:cNvSpPr/>
          <p:nvPr/>
        </p:nvSpPr>
        <p:spPr>
          <a:xfrm>
            <a:off x="8968323" y="3300194"/>
            <a:ext cx="725701" cy="329697"/>
          </a:xfrm>
          <a:prstGeom prst="left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Left-Right Arrow 41"/>
          <p:cNvSpPr/>
          <p:nvPr/>
        </p:nvSpPr>
        <p:spPr>
          <a:xfrm>
            <a:off x="1197033" y="5649115"/>
            <a:ext cx="9919855" cy="522788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Communication and Engagement</a:t>
            </a:r>
          </a:p>
        </p:txBody>
      </p:sp>
      <p:sp>
        <p:nvSpPr>
          <p:cNvPr id="43" name="Left Arrow 42"/>
          <p:cNvSpPr/>
          <p:nvPr/>
        </p:nvSpPr>
        <p:spPr>
          <a:xfrm>
            <a:off x="1680694" y="6121954"/>
            <a:ext cx="8952532" cy="554042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 w="0"/>
                <a:solidFill>
                  <a:schemeClr val="tx1"/>
                </a:solidFill>
              </a:rPr>
              <a:t>Feedback from Communication and Engagement Activity</a:t>
            </a:r>
          </a:p>
        </p:txBody>
      </p:sp>
      <p:sp>
        <p:nvSpPr>
          <p:cNvPr id="47" name="Oval 46"/>
          <p:cNvSpPr/>
          <p:nvPr/>
        </p:nvSpPr>
        <p:spPr>
          <a:xfrm>
            <a:off x="10360945" y="4695600"/>
            <a:ext cx="1063269" cy="91868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Citizen Panel?</a:t>
            </a:r>
          </a:p>
        </p:txBody>
      </p:sp>
      <p:sp>
        <p:nvSpPr>
          <p:cNvPr id="48" name="Right Arrow 47"/>
          <p:cNvSpPr/>
          <p:nvPr/>
        </p:nvSpPr>
        <p:spPr>
          <a:xfrm rot="16200000">
            <a:off x="10795169" y="4524901"/>
            <a:ext cx="194822" cy="108820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1780446" y="116010"/>
            <a:ext cx="8087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/>
              <a:t>Proposed Structure for Business Case Development Stage</a:t>
            </a:r>
          </a:p>
        </p:txBody>
      </p:sp>
      <p:sp>
        <p:nvSpPr>
          <p:cNvPr id="30" name="Left-Right Arrow 29"/>
          <p:cNvSpPr/>
          <p:nvPr/>
        </p:nvSpPr>
        <p:spPr>
          <a:xfrm>
            <a:off x="3033316" y="3034458"/>
            <a:ext cx="607663" cy="329697"/>
          </a:xfrm>
          <a:prstGeom prst="left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Left-Right Arrow 30"/>
          <p:cNvSpPr/>
          <p:nvPr/>
        </p:nvSpPr>
        <p:spPr>
          <a:xfrm>
            <a:off x="3011696" y="3721710"/>
            <a:ext cx="607663" cy="329697"/>
          </a:xfrm>
          <a:prstGeom prst="left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Left-Right Arrow 31"/>
          <p:cNvSpPr/>
          <p:nvPr/>
        </p:nvSpPr>
        <p:spPr>
          <a:xfrm>
            <a:off x="3017240" y="4380917"/>
            <a:ext cx="607663" cy="329697"/>
          </a:xfrm>
          <a:prstGeom prst="left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Left-Right Arrow 32"/>
          <p:cNvSpPr/>
          <p:nvPr/>
        </p:nvSpPr>
        <p:spPr>
          <a:xfrm>
            <a:off x="3018072" y="4990094"/>
            <a:ext cx="607663" cy="329697"/>
          </a:xfrm>
          <a:prstGeom prst="left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 rot="10800000" flipH="1" flipV="1">
            <a:off x="9802775" y="475847"/>
            <a:ext cx="2179607" cy="1193008"/>
          </a:xfrm>
          <a:prstGeom prst="rect">
            <a:avLst/>
          </a:prstGeom>
          <a:noFill/>
          <a:ln w="34925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Communication and Engagement Advisory Groups</a:t>
            </a:r>
          </a:p>
          <a:p>
            <a:pPr algn="ctr"/>
            <a:r>
              <a:rPr lang="en-GB" sz="1000" i="1" dirty="0" smtClean="0">
                <a:solidFill>
                  <a:schemeClr val="tx1"/>
                </a:solidFill>
              </a:rPr>
              <a:t>(as needed and required)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1"/>
                </a:solidFill>
              </a:rPr>
              <a:t>Voluntary and Community Sector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1"/>
                </a:solidFill>
              </a:rPr>
              <a:t>Young </a:t>
            </a:r>
            <a:r>
              <a:rPr lang="en-GB" sz="1000" dirty="0" smtClean="0">
                <a:solidFill>
                  <a:schemeClr val="tx1"/>
                </a:solidFill>
              </a:rPr>
              <a:t>People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1"/>
                </a:solidFill>
              </a:rPr>
              <a:t>Other?</a:t>
            </a:r>
            <a:endParaRPr lang="en-GB" sz="1000" dirty="0" smtClean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0838170" y="1668855"/>
            <a:ext cx="0" cy="679967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58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78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Smith</dc:creator>
  <cp:lastModifiedBy>Rob Smith</cp:lastModifiedBy>
  <cp:revision>17</cp:revision>
  <dcterms:created xsi:type="dcterms:W3CDTF">2021-07-09T15:45:22Z</dcterms:created>
  <dcterms:modified xsi:type="dcterms:W3CDTF">2021-07-16T15:55:38Z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709350224</vt:i4>
  </property>
  <property fmtid="{D5CDD505-2E9C-101B-9397-08002B2CF9AE}" pid="4" name="_EmailSubject">
    <vt:lpwstr>Hartlepool Town Deal Board Papers- 2pm, Friday 30th July</vt:lpwstr>
  </property>
  <property fmtid="{D5CDD505-2E9C-101B-9397-08002B2CF9AE}" pid="5" name="_AuthorEmail">
    <vt:lpwstr>Rob.Smith@hartlepool.gov.uk</vt:lpwstr>
  </property>
  <property fmtid="{D5CDD505-2E9C-101B-9397-08002B2CF9AE}" pid="6" name="_AuthorEmailDisplayName">
    <vt:lpwstr>Rob Smith</vt:lpwstr>
  </property>
  <property fmtid="{D5CDD505-2E9C-101B-9397-08002B2CF9AE}" pid="7" name="_PreviousAdHocReviewCycleID">
    <vt:i4>709350224</vt:i4>
  </property>
</Properties>
</file>