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0"/>
  </p:notesMasterIdLst>
  <p:sldIdLst>
    <p:sldId id="272" r:id="rId5"/>
    <p:sldId id="281" r:id="rId6"/>
    <p:sldId id="275" r:id="rId7"/>
    <p:sldId id="273" r:id="rId8"/>
    <p:sldId id="277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C2f+OYJAUriKJ8vEB+Lork2YQ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AFEE10"/>
    <a:srgbClr val="009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E19257-D4A6-4A4F-A312-9FE63D149AB7}">
  <a:tblStyle styleId="{35E19257-D4A6-4A4F-A312-9FE63D149AB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6E7"/>
          </a:solidFill>
        </a:fill>
      </a:tcStyle>
    </a:wholeTbl>
    <a:band1H>
      <a:tcTxStyle b="off" i="off"/>
      <a:tcStyle>
        <a:tcBdr/>
        <a:fill>
          <a:solidFill>
            <a:srgbClr val="F5CACD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5CACD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8DDF062-5928-43DD-B5B4-0562D97B017E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1"/>
    <p:restoredTop sz="95646" autoAdjust="0"/>
  </p:normalViewPr>
  <p:slideViewPr>
    <p:cSldViewPr snapToGrid="0">
      <p:cViewPr varScale="1">
        <p:scale>
          <a:sx n="86" d="100"/>
          <a:sy n="86" d="100"/>
        </p:scale>
        <p:origin x="438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asdale, Daniel" userId="29991937-3e30-4c0a-8dd5-93e49932b2ff" providerId="ADAL" clId="{0A9EBA4F-A0B1-415B-84E1-583E5BDA53CB}"/>
    <pc:docChg chg="delSld modSld">
      <pc:chgData name="Teasdale, Daniel" userId="29991937-3e30-4c0a-8dd5-93e49932b2ff" providerId="ADAL" clId="{0A9EBA4F-A0B1-415B-84E1-583E5BDA53CB}" dt="2021-07-23T08:13:33.417" v="1" actId="2696"/>
      <pc:docMkLst>
        <pc:docMk/>
      </pc:docMkLst>
      <pc:sldChg chg="modSp mod">
        <pc:chgData name="Teasdale, Daniel" userId="29991937-3e30-4c0a-8dd5-93e49932b2ff" providerId="ADAL" clId="{0A9EBA4F-A0B1-415B-84E1-583E5BDA53CB}" dt="2021-07-23T08:13:04.434" v="0" actId="20577"/>
        <pc:sldMkLst>
          <pc:docMk/>
          <pc:sldMk cId="64981318" sldId="275"/>
        </pc:sldMkLst>
        <pc:spChg chg="mod">
          <ac:chgData name="Teasdale, Daniel" userId="29991937-3e30-4c0a-8dd5-93e49932b2ff" providerId="ADAL" clId="{0A9EBA4F-A0B1-415B-84E1-583E5BDA53CB}" dt="2021-07-23T08:13:04.434" v="0" actId="20577"/>
          <ac:spMkLst>
            <pc:docMk/>
            <pc:sldMk cId="64981318" sldId="275"/>
            <ac:spMk id="96" creationId="{00000000-0000-0000-0000-000000000000}"/>
          </ac:spMkLst>
        </pc:spChg>
      </pc:sldChg>
      <pc:sldChg chg="del">
        <pc:chgData name="Teasdale, Daniel" userId="29991937-3e30-4c0a-8dd5-93e49932b2ff" providerId="ADAL" clId="{0A9EBA4F-A0B1-415B-84E1-583E5BDA53CB}" dt="2021-07-23T08:13:33.417" v="1" actId="2696"/>
        <pc:sldMkLst>
          <pc:docMk/>
          <pc:sldMk cId="1758374498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21168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72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122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487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764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">
  <p:cSld name="Cover 2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407988" y="2056805"/>
            <a:ext cx="7848252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1" i="0" u="none" strike="noStrike" cap="none">
                <a:solidFill>
                  <a:srgbClr val="E400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body" idx="1"/>
          </p:nvPr>
        </p:nvSpPr>
        <p:spPr>
          <a:xfrm>
            <a:off x="407988" y="3798888"/>
            <a:ext cx="38519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920"/>
              <a:buFont typeface="Merriweather Sans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036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036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036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036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036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0359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0359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000" y="6280725"/>
            <a:ext cx="3939375" cy="34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1C2E9F1E-C80D-2147-A221-80351EEE86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988" y="430213"/>
            <a:ext cx="981996" cy="60379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x image">
  <p:cSld name="1 x imag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>
            <a:spLocks noGrp="1"/>
          </p:cNvSpPr>
          <p:nvPr>
            <p:ph type="pic" idx="2"/>
          </p:nvPr>
        </p:nvSpPr>
        <p:spPr>
          <a:xfrm>
            <a:off x="407988" y="1449388"/>
            <a:ext cx="11376024" cy="4987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45000"/>
              </a:lnSpc>
              <a:spcBef>
                <a:spcPts val="1000"/>
              </a:spcBef>
              <a:spcAft>
                <a:spcPts val="0"/>
              </a:spcAft>
              <a:buClr>
                <a:srgbClr val="D22D7D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mes New Roman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407988" y="434367"/>
            <a:ext cx="4642679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2D7D"/>
              </a:buClr>
              <a:buSzPts val="3200"/>
              <a:buFont typeface="Noto Sans Symbols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mes New Roman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A182B06E-9224-314E-AC06-CA5915689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9042" y="428202"/>
            <a:ext cx="981996" cy="60379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">
  <p:cSld name="Cover 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396994" y="1490564"/>
            <a:ext cx="5039940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1" i="0" u="none" strike="noStrike" cap="none">
                <a:solidFill>
                  <a:srgbClr val="E400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407988" y="3798888"/>
            <a:ext cx="38519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920"/>
              <a:buFont typeface="Merriweather Sans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036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036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036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036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036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0359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0359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>
            <a:spLocks noGrp="1"/>
          </p:cNvSpPr>
          <p:nvPr>
            <p:ph type="pic" idx="2"/>
          </p:nvPr>
        </p:nvSpPr>
        <p:spPr>
          <a:xfrm>
            <a:off x="6096000" y="423863"/>
            <a:ext cx="5688012" cy="601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45000"/>
              </a:lnSpc>
              <a:spcBef>
                <a:spcPts val="1000"/>
              </a:spcBef>
              <a:spcAft>
                <a:spcPts val="0"/>
              </a:spcAft>
              <a:buClr>
                <a:srgbClr val="D22D7D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mes New Roman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" name="Google Shape;4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994" y="5956936"/>
            <a:ext cx="5454942" cy="480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988" y="423863"/>
            <a:ext cx="982075" cy="603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 text">
  <p:cSld name="1 col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407988" y="434367"/>
            <a:ext cx="4642679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2D7D"/>
              </a:buClr>
              <a:buSzPts val="3200"/>
              <a:buFont typeface="Noto Sans Symbols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mes New Roman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2"/>
          </p:nvPr>
        </p:nvSpPr>
        <p:spPr>
          <a:xfrm>
            <a:off x="406400" y="2832394"/>
            <a:ext cx="5496689" cy="68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2D7D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mes New Roman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3"/>
          </p:nvPr>
        </p:nvSpPr>
        <p:spPr>
          <a:xfrm>
            <a:off x="407988" y="1461369"/>
            <a:ext cx="5496689" cy="68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2D7D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mes New Roman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4"/>
          </p:nvPr>
        </p:nvSpPr>
        <p:spPr>
          <a:xfrm>
            <a:off x="406400" y="2144712"/>
            <a:ext cx="5495155" cy="68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2D7D"/>
              </a:buClr>
              <a:buSzPts val="2200"/>
              <a:buFont typeface="Noto Sans Symbols"/>
              <a:buNone/>
              <a:defRPr sz="2200" b="1" i="0" u="none" strike="noStrike" cap="none">
                <a:solidFill>
                  <a:srgbClr val="E400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mes New Roman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5"/>
          </p:nvPr>
        </p:nvSpPr>
        <p:spPr>
          <a:xfrm>
            <a:off x="407988" y="3516313"/>
            <a:ext cx="5495155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mes New Roman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8" name="Google Shape;4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1938" y="423863"/>
            <a:ext cx="982075" cy="603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 text + 1 image">
  <p:cSld name="1 col text + 1 imag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>
            <a:spLocks noGrp="1"/>
          </p:cNvSpPr>
          <p:nvPr>
            <p:ph type="pic" idx="2"/>
          </p:nvPr>
        </p:nvSpPr>
        <p:spPr>
          <a:xfrm>
            <a:off x="6095999" y="1449388"/>
            <a:ext cx="5688013" cy="4987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45000"/>
              </a:lnSpc>
              <a:spcBef>
                <a:spcPts val="1000"/>
              </a:spcBef>
              <a:spcAft>
                <a:spcPts val="0"/>
              </a:spcAft>
              <a:buClr>
                <a:srgbClr val="D22D7D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mes New Roman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1"/>
          </p:nvPr>
        </p:nvSpPr>
        <p:spPr>
          <a:xfrm>
            <a:off x="406400" y="2832394"/>
            <a:ext cx="5496689" cy="68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2D7D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mes New Roman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3"/>
          </p:nvPr>
        </p:nvSpPr>
        <p:spPr>
          <a:xfrm>
            <a:off x="407988" y="1461369"/>
            <a:ext cx="5496689" cy="68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2D7D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mes New Roman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4"/>
          </p:nvPr>
        </p:nvSpPr>
        <p:spPr>
          <a:xfrm>
            <a:off x="406400" y="2144712"/>
            <a:ext cx="5495155" cy="68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2D7D"/>
              </a:buClr>
              <a:buSzPts val="2200"/>
              <a:buFont typeface="Noto Sans Symbols"/>
              <a:buNone/>
              <a:defRPr sz="2200" b="1" i="0" u="none" strike="noStrike" cap="none">
                <a:solidFill>
                  <a:srgbClr val="E400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mes New Roman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5"/>
          </p:nvPr>
        </p:nvSpPr>
        <p:spPr>
          <a:xfrm>
            <a:off x="407988" y="3516313"/>
            <a:ext cx="5495155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mes New Roman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6"/>
          </p:nvPr>
        </p:nvSpPr>
        <p:spPr>
          <a:xfrm>
            <a:off x="407988" y="434367"/>
            <a:ext cx="4642679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2D7D"/>
              </a:buClr>
              <a:buSzPts val="3200"/>
              <a:buFont typeface="Noto Sans Symbols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mes New Roman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6" name="Google Shape;5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1938" y="423863"/>
            <a:ext cx="982075" cy="603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 text + 1 chart">
  <p:cSld name="1 col text + 1 char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body" idx="1"/>
          </p:nvPr>
        </p:nvSpPr>
        <p:spPr>
          <a:xfrm>
            <a:off x="6095999" y="1449691"/>
            <a:ext cx="5688013" cy="498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72000" rIns="144000" bIns="720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920"/>
              <a:buFont typeface="Merriweather Sans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036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036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036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036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036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0359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0359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2"/>
          </p:nvPr>
        </p:nvSpPr>
        <p:spPr>
          <a:xfrm>
            <a:off x="406400" y="2832394"/>
            <a:ext cx="5496689" cy="68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2D7D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mes New Roman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3"/>
          </p:nvPr>
        </p:nvSpPr>
        <p:spPr>
          <a:xfrm>
            <a:off x="407988" y="1461369"/>
            <a:ext cx="5496689" cy="68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2D7D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mes New Roman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4"/>
          </p:nvPr>
        </p:nvSpPr>
        <p:spPr>
          <a:xfrm>
            <a:off x="406400" y="2144712"/>
            <a:ext cx="5495155" cy="68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2D7D"/>
              </a:buClr>
              <a:buSzPts val="2200"/>
              <a:buFont typeface="Noto Sans Symbols"/>
              <a:buNone/>
              <a:defRPr sz="2200" b="1" i="0" u="none" strike="noStrike" cap="none">
                <a:solidFill>
                  <a:srgbClr val="E400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mes New Roman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5"/>
          </p:nvPr>
        </p:nvSpPr>
        <p:spPr>
          <a:xfrm>
            <a:off x="407988" y="3516313"/>
            <a:ext cx="5495155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mes New Roman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6"/>
          </p:nvPr>
        </p:nvSpPr>
        <p:spPr>
          <a:xfrm>
            <a:off x="407988" y="434367"/>
            <a:ext cx="4642679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2D7D"/>
              </a:buClr>
              <a:buSzPts val="3200"/>
              <a:buFont typeface="Noto Sans Symbols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mes New Roman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4" name="Google Shape;6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1938" y="423863"/>
            <a:ext cx="982075" cy="603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body" idx="1"/>
          </p:nvPr>
        </p:nvSpPr>
        <p:spPr>
          <a:xfrm>
            <a:off x="407988" y="3102015"/>
            <a:ext cx="6931025" cy="69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65909"/>
              </a:lnSpc>
              <a:spcBef>
                <a:spcPts val="2200"/>
              </a:spcBef>
              <a:spcAft>
                <a:spcPts val="0"/>
              </a:spcAft>
              <a:buClr>
                <a:srgbClr val="D22D7D"/>
              </a:buClr>
              <a:buSzPts val="4400"/>
              <a:buFont typeface="Noto Sans Symbols"/>
              <a:buNone/>
              <a:defRPr sz="4400" b="1" i="0" u="none" strike="noStrike" cap="none">
                <a:solidFill>
                  <a:srgbClr val="E400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4166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mes New Roman"/>
              <a:buChar char="-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Times New Roman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04545"/>
              </a:lnSpc>
              <a:spcBef>
                <a:spcPts val="22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7" name="Google Shape;6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1938" y="423863"/>
            <a:ext cx="982075" cy="603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15">
            <a:extLst>
              <a:ext uri="{FF2B5EF4-FFF2-40B4-BE49-F238E27FC236}">
                <a16:creationId xmlns="" xmlns:a16="http://schemas.microsoft.com/office/drawing/2014/main" id="{C6B35F33-6662-2145-BF17-49A2B8EE3F7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455203" y="2301683"/>
            <a:ext cx="3281593" cy="2019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2857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23">
          <p15:clr>
            <a:srgbClr val="F26B43"/>
          </p15:clr>
        </p15:guide>
        <p15:guide id="4" orient="horz" pos="4055">
          <p15:clr>
            <a:srgbClr val="F26B43"/>
          </p15:clr>
        </p15:guide>
        <p15:guide id="5" pos="257">
          <p15:clr>
            <a:srgbClr val="F26B43"/>
          </p15:clr>
        </p15:guide>
        <p15:guide id="6" orient="horz" pos="267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orient="horz" pos="23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CBE70AB-8AB9-9D4D-9536-1956B099D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7"/>
            <a:ext cx="12192000" cy="6859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FC57C5-9AA9-8847-9067-FFF94906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65" y="2015011"/>
            <a:ext cx="7848252" cy="230832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HARTLEPOOL TOWN </a:t>
            </a:r>
            <a:r>
              <a:rPr lang="en-US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DEAL BOARD </a:t>
            </a:r>
            <a:br>
              <a:rPr lang="en-US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PROGRAMME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45C14E-8FD3-2D45-8694-329492EBD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165" y="4206957"/>
            <a:ext cx="3851924" cy="456535"/>
          </a:xfrm>
        </p:spPr>
        <p:txBody>
          <a:bodyPr>
            <a:noAutofit/>
          </a:bodyPr>
          <a:lstStyle/>
          <a:p>
            <a:pPr marL="53975" indent="0"/>
            <a:r>
              <a:rPr lang="en-US" sz="4000" i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July 2021</a:t>
            </a:r>
            <a:endParaRPr lang="en-US" sz="4000" i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75D74352-AD37-1C44-9FD5-E420A2B92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988" y="430213"/>
            <a:ext cx="981996" cy="60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12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984690" y="659274"/>
            <a:ext cx="4154010" cy="9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GB" sz="2400" dirty="0" smtClean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Project Updates</a:t>
            </a:r>
            <a:endParaRPr lang="en-GB" sz="2400" dirty="0">
              <a:solidFill>
                <a:schemeClr val="accent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12644F1-16A3-7F48-AE03-AF7150A9A656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Google Shape;82;p2">
            <a:extLst>
              <a:ext uri="{FF2B5EF4-FFF2-40B4-BE49-F238E27FC236}">
                <a16:creationId xmlns="" xmlns:a16="http://schemas.microsoft.com/office/drawing/2014/main" id="{25B7617F-06C7-784B-A22C-0C119F1D4A3E}"/>
              </a:ext>
            </a:extLst>
          </p:cNvPr>
          <p:cNvSpPr txBox="1"/>
          <p:nvPr/>
        </p:nvSpPr>
        <p:spPr>
          <a:xfrm>
            <a:off x="799954" y="1278726"/>
            <a:ext cx="4523482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1400"/>
            </a:pPr>
            <a:endParaRPr lang="en-GB" b="1" dirty="0">
              <a:solidFill>
                <a:schemeClr val="accent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285750" lvl="0" indent="-285750">
              <a:buSzPts val="14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Jacobs commissioned</a:t>
            </a:r>
          </a:p>
          <a:p>
            <a:pPr marL="285750" lvl="0" indent="-285750"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285750" lvl="0" indent="-285750">
              <a:buSzPts val="14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Communications and Engagement Sub Group met</a:t>
            </a:r>
          </a:p>
          <a:p>
            <a:pPr marL="285750" lvl="0" indent="-285750"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285750" lvl="0" indent="-285750">
              <a:buSzPts val="14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Business Case readiness of all projects reviewed</a:t>
            </a:r>
          </a:p>
          <a:p>
            <a:pPr marL="285750" lvl="0" indent="-285750"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285750" lvl="0" indent="-285750">
              <a:buSzPts val="14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Engagement Platform launched</a:t>
            </a:r>
            <a:endParaRPr lang="en-GB" dirty="0">
              <a:solidFill>
                <a:schemeClr val="accent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lvl="0">
              <a:buSzPts val="1400"/>
            </a:pP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SzPts val="1400"/>
            </a:pP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753A1E43-FBD2-7645-85AF-AB4D0A5A0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9042" y="428202"/>
            <a:ext cx="981996" cy="60379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C53A5912-6BF3-0A44-ACA7-D994010A7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54960" y="1046203"/>
            <a:ext cx="1148910" cy="1148910"/>
          </a:xfrm>
          <a:prstGeom prst="rect">
            <a:avLst/>
          </a:prstGeom>
        </p:spPr>
      </p:pic>
      <p:sp>
        <p:nvSpPr>
          <p:cNvPr id="14" name="Google Shape;82;p2">
            <a:extLst>
              <a:ext uri="{FF2B5EF4-FFF2-40B4-BE49-F238E27FC236}">
                <a16:creationId xmlns="" xmlns:a16="http://schemas.microsoft.com/office/drawing/2014/main" id="{31C54E1E-8A28-0745-97C9-1A7933A7959B}"/>
              </a:ext>
            </a:extLst>
          </p:cNvPr>
          <p:cNvSpPr txBox="1"/>
          <p:nvPr/>
        </p:nvSpPr>
        <p:spPr>
          <a:xfrm>
            <a:off x="7080690" y="2471027"/>
            <a:ext cx="3956581" cy="103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1400"/>
            </a:pPr>
            <a:r>
              <a:rPr lang="en-GB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RAG (Red/Amber/Green rating system)</a:t>
            </a:r>
          </a:p>
          <a:p>
            <a:pPr lvl="0">
              <a:buSzPts val="1400"/>
            </a:pPr>
            <a:endParaRPr lang="en-GB" sz="1200" dirty="0">
              <a:solidFill>
                <a:schemeClr val="bg1"/>
              </a:solidFill>
            </a:endParaRPr>
          </a:p>
          <a:p>
            <a:pPr lvl="0">
              <a:spcAft>
                <a:spcPts val="600"/>
              </a:spcAft>
              <a:buSzPts val="1400"/>
            </a:pPr>
            <a:r>
              <a:rPr lang="en-GB" sz="1200" dirty="0">
                <a:solidFill>
                  <a:schemeClr val="bg1"/>
                </a:solidFill>
              </a:rPr>
              <a:t>Ratings are provided to help quickly identify what is on track and what is at risk. Considerations for these could include time, quality, cost and stakeholder engagement.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577BDDE-5F88-094D-AC28-D6A04208AF3A}"/>
              </a:ext>
            </a:extLst>
          </p:cNvPr>
          <p:cNvGrpSpPr/>
          <p:nvPr/>
        </p:nvGrpSpPr>
        <p:grpSpPr>
          <a:xfrm>
            <a:off x="7080690" y="3503586"/>
            <a:ext cx="4493791" cy="522046"/>
            <a:chOff x="7080690" y="3503586"/>
            <a:chExt cx="4493791" cy="522046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20F900D4-B1C9-A040-9364-CA3590E37793}"/>
                </a:ext>
              </a:extLst>
            </p:cNvPr>
            <p:cNvSpPr/>
            <p:nvPr/>
          </p:nvSpPr>
          <p:spPr>
            <a:xfrm>
              <a:off x="7080690" y="3503586"/>
              <a:ext cx="348810" cy="34881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Google Shape;82;p2">
              <a:extLst>
                <a:ext uri="{FF2B5EF4-FFF2-40B4-BE49-F238E27FC236}">
                  <a16:creationId xmlns="" xmlns:a16="http://schemas.microsoft.com/office/drawing/2014/main" id="{42689437-1962-2A48-8E0F-9468E211E7F8}"/>
                </a:ext>
              </a:extLst>
            </p:cNvPr>
            <p:cNvSpPr txBox="1"/>
            <p:nvPr/>
          </p:nvSpPr>
          <p:spPr>
            <a:xfrm>
              <a:off x="7617900" y="3579356"/>
              <a:ext cx="3956581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spcAft>
                  <a:spcPts val="600"/>
                </a:spcAft>
                <a:buSzPts val="1400"/>
              </a:pPr>
              <a:r>
                <a:rPr lang="en-GB" sz="1200" dirty="0">
                  <a:solidFill>
                    <a:schemeClr val="bg1"/>
                  </a:solidFill>
                </a:rPr>
                <a:t>At significant risk of failure to deliver, requiring immediate attention and corrective action to be taken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59A563D3-62B3-AE42-9A22-1BFDC5C3C0AE}"/>
              </a:ext>
            </a:extLst>
          </p:cNvPr>
          <p:cNvSpPr/>
          <p:nvPr/>
        </p:nvSpPr>
        <p:spPr>
          <a:xfrm>
            <a:off x="7080690" y="4046065"/>
            <a:ext cx="348810" cy="348810"/>
          </a:xfrm>
          <a:prstGeom prst="ellipse">
            <a:avLst/>
          </a:prstGeom>
          <a:gradFill>
            <a:gsLst>
              <a:gs pos="100000">
                <a:srgbClr val="FFC000"/>
              </a:gs>
              <a:gs pos="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82;p2">
            <a:extLst>
              <a:ext uri="{FF2B5EF4-FFF2-40B4-BE49-F238E27FC236}">
                <a16:creationId xmlns="" xmlns:a16="http://schemas.microsoft.com/office/drawing/2014/main" id="{EE98CA96-FBF3-6841-8E6E-50F8D304AE48}"/>
              </a:ext>
            </a:extLst>
          </p:cNvPr>
          <p:cNvSpPr txBox="1"/>
          <p:nvPr/>
        </p:nvSpPr>
        <p:spPr>
          <a:xfrm>
            <a:off x="7617900" y="4121835"/>
            <a:ext cx="39565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spcAft>
                <a:spcPts val="600"/>
              </a:spcAft>
              <a:buSzPts val="1400"/>
            </a:pPr>
            <a:r>
              <a:rPr lang="en-GB" sz="1200" dirty="0">
                <a:solidFill>
                  <a:schemeClr val="bg1"/>
                </a:solidFill>
              </a:rPr>
              <a:t>Serious risk(s) which could have a major impact on the project and which need to be managed closely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0578AEC9-911E-AF45-A220-61600960AAB5}"/>
              </a:ext>
            </a:extLst>
          </p:cNvPr>
          <p:cNvSpPr/>
          <p:nvPr/>
        </p:nvSpPr>
        <p:spPr>
          <a:xfrm>
            <a:off x="7080690" y="4588544"/>
            <a:ext cx="348810" cy="3488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Google Shape;82;p2">
            <a:extLst>
              <a:ext uri="{FF2B5EF4-FFF2-40B4-BE49-F238E27FC236}">
                <a16:creationId xmlns="" xmlns:a16="http://schemas.microsoft.com/office/drawing/2014/main" id="{05806B07-97C1-4A47-BE05-E4ECE15F32AA}"/>
              </a:ext>
            </a:extLst>
          </p:cNvPr>
          <p:cNvSpPr txBox="1"/>
          <p:nvPr/>
        </p:nvSpPr>
        <p:spPr>
          <a:xfrm>
            <a:off x="7617900" y="4664314"/>
            <a:ext cx="39565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spcAft>
                <a:spcPts val="600"/>
              </a:spcAft>
              <a:buSzPts val="1400"/>
            </a:pPr>
            <a:r>
              <a:rPr lang="en-GB" sz="1200" dirty="0">
                <a:solidFill>
                  <a:schemeClr val="bg1"/>
                </a:solidFill>
              </a:rPr>
              <a:t>Potential risk(s) exist which could have an impact on the project and need to be managed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F0A610DA-4987-D74A-8D7C-1F4732D2A340}"/>
              </a:ext>
            </a:extLst>
          </p:cNvPr>
          <p:cNvSpPr/>
          <p:nvPr/>
        </p:nvSpPr>
        <p:spPr>
          <a:xfrm>
            <a:off x="7080690" y="5131023"/>
            <a:ext cx="348810" cy="348810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82;p2">
            <a:extLst>
              <a:ext uri="{FF2B5EF4-FFF2-40B4-BE49-F238E27FC236}">
                <a16:creationId xmlns="" xmlns:a16="http://schemas.microsoft.com/office/drawing/2014/main" id="{0B7231BE-2ABA-5C4D-A77D-21572B535BE0}"/>
              </a:ext>
            </a:extLst>
          </p:cNvPr>
          <p:cNvSpPr txBox="1"/>
          <p:nvPr/>
        </p:nvSpPr>
        <p:spPr>
          <a:xfrm>
            <a:off x="7617900" y="5206793"/>
            <a:ext cx="39565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spcAft>
                <a:spcPts val="600"/>
              </a:spcAft>
              <a:buSzPts val="1400"/>
            </a:pPr>
            <a:r>
              <a:rPr lang="en-GB" sz="1200" dirty="0">
                <a:solidFill>
                  <a:schemeClr val="bg1"/>
                </a:solidFill>
              </a:rPr>
              <a:t>Low level or emerging risk(s) which could impact the project but which can be managed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A28F3A7A-AECE-DA4E-8139-845C992FB632}"/>
              </a:ext>
            </a:extLst>
          </p:cNvPr>
          <p:cNvSpPr/>
          <p:nvPr/>
        </p:nvSpPr>
        <p:spPr>
          <a:xfrm>
            <a:off x="7080690" y="5673503"/>
            <a:ext cx="348810" cy="34881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Google Shape;82;p2">
            <a:extLst>
              <a:ext uri="{FF2B5EF4-FFF2-40B4-BE49-F238E27FC236}">
                <a16:creationId xmlns="" xmlns:a16="http://schemas.microsoft.com/office/drawing/2014/main" id="{FF8A861E-6D31-E44D-A40A-F3AC54291B04}"/>
              </a:ext>
            </a:extLst>
          </p:cNvPr>
          <p:cNvSpPr txBox="1"/>
          <p:nvPr/>
        </p:nvSpPr>
        <p:spPr>
          <a:xfrm>
            <a:off x="7617900" y="5749273"/>
            <a:ext cx="395658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spcAft>
                <a:spcPts val="600"/>
              </a:spcAft>
              <a:buSzPts val="1400"/>
            </a:pPr>
            <a:r>
              <a:rPr lang="en-GB" sz="1200" dirty="0">
                <a:solidFill>
                  <a:schemeClr val="bg1"/>
                </a:solidFill>
              </a:rPr>
              <a:t>Minor risk(s) unlikely to have impact on the project</a:t>
            </a:r>
          </a:p>
        </p:txBody>
      </p:sp>
    </p:spTree>
    <p:extLst>
      <p:ext uri="{BB962C8B-B14F-4D97-AF65-F5344CB8AC3E}">
        <p14:creationId xmlns:p14="http://schemas.microsoft.com/office/powerpoint/2010/main" val="2369014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984689" y="659274"/>
            <a:ext cx="5170219" cy="9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GB" sz="2400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PROJECT UPDATES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328C9306-2408-6849-A38D-316FFEBC3F4B}"/>
              </a:ext>
            </a:extLst>
          </p:cNvPr>
          <p:cNvCxnSpPr>
            <a:cxnSpLocks/>
          </p:cNvCxnSpPr>
          <p:nvPr/>
        </p:nvCxnSpPr>
        <p:spPr>
          <a:xfrm>
            <a:off x="566900" y="472200"/>
            <a:ext cx="0" cy="149182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="" xmlns:a16="http://schemas.microsoft.com/office/drawing/2014/main" id="{2D5ADC83-87CE-DA40-93D6-93BB83590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283147"/>
              </p:ext>
            </p:extLst>
          </p:nvPr>
        </p:nvGraphicFramePr>
        <p:xfrm>
          <a:off x="984690" y="1362689"/>
          <a:ext cx="10786894" cy="4981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6358">
                  <a:extLst>
                    <a:ext uri="{9D8B030D-6E8A-4147-A177-3AD203B41FA5}">
                      <a16:colId xmlns="" xmlns:a16="http://schemas.microsoft.com/office/drawing/2014/main" val="2741671085"/>
                    </a:ext>
                  </a:extLst>
                </a:gridCol>
                <a:gridCol w="1481959">
                  <a:extLst>
                    <a:ext uri="{9D8B030D-6E8A-4147-A177-3AD203B41FA5}">
                      <a16:colId xmlns="" xmlns:a16="http://schemas.microsoft.com/office/drawing/2014/main" val="3550533715"/>
                    </a:ext>
                  </a:extLst>
                </a:gridCol>
                <a:gridCol w="3314708">
                  <a:extLst>
                    <a:ext uri="{9D8B030D-6E8A-4147-A177-3AD203B41FA5}">
                      <a16:colId xmlns="" xmlns:a16="http://schemas.microsoft.com/office/drawing/2014/main" val="3328176186"/>
                    </a:ext>
                  </a:extLst>
                </a:gridCol>
                <a:gridCol w="3800795">
                  <a:extLst>
                    <a:ext uri="{9D8B030D-6E8A-4147-A177-3AD203B41FA5}">
                      <a16:colId xmlns="" xmlns:a16="http://schemas.microsoft.com/office/drawing/2014/main" val="1788763881"/>
                    </a:ext>
                  </a:extLst>
                </a:gridCol>
                <a:gridCol w="1093074">
                  <a:extLst>
                    <a:ext uri="{9D8B030D-6E8A-4147-A177-3AD203B41FA5}">
                      <a16:colId xmlns="" xmlns:a16="http://schemas.microsoft.com/office/drawing/2014/main" val="1246198994"/>
                    </a:ext>
                  </a:extLst>
                </a:gridCol>
              </a:tblGrid>
              <a:tr h="7178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</a:t>
                      </a:r>
                      <a:br>
                        <a:rPr lang="en-GB" sz="900" b="1" i="0" u="none" strike="noStrik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1" i="0" u="none" strike="noStrik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</a:t>
                      </a:r>
                    </a:p>
                  </a:txBody>
                  <a:tcPr marL="72000" marR="72000" marT="72000" marB="72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COMPLETION DATE</a:t>
                      </a:r>
                      <a:br>
                        <a:rPr lang="en-GB" sz="900" b="1" i="0" u="none" strike="noStrik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b="0" i="0" u="none" strike="noStrik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(including full independent assurance and approval)</a:t>
                      </a:r>
                    </a:p>
                  </a:txBody>
                  <a:tcPr marL="5458" marR="5458" marT="545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</a:t>
                      </a:r>
                      <a:br>
                        <a:rPr lang="en-GB" sz="900" b="1" i="0" u="none" strike="noStrik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1" i="0" u="none" strike="noStrik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</a:t>
                      </a:r>
                    </a:p>
                  </a:txBody>
                  <a:tcPr marL="5458" marR="5458" marT="545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</a:t>
                      </a:r>
                      <a:br>
                        <a:rPr lang="en-GB" sz="900" b="1" i="0" u="none" strike="noStrik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1" i="0" u="none" strike="noStrik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RISKS</a:t>
                      </a:r>
                    </a:p>
                  </a:txBody>
                  <a:tcPr marL="5458" marR="5458" marT="545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</a:p>
                    <a:p>
                      <a:pPr algn="ctr" fontAlgn="ctr"/>
                      <a:r>
                        <a:rPr lang="en-GB" sz="900" b="1" i="0" u="none" strike="noStrik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</a:p>
                  </a:txBody>
                  <a:tcPr marL="5458" marR="5458" marT="5458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7793651"/>
                  </a:ext>
                </a:extLst>
              </a:tr>
              <a:tr h="7333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dirty="0">
                          <a:effectLst/>
                        </a:rPr>
                        <a:t/>
                      </a:r>
                      <a:br>
                        <a:rPr lang="en-GB" sz="900" b="1" u="none" strike="noStrike" dirty="0">
                          <a:effectLst/>
                        </a:rPr>
                      </a:br>
                      <a:r>
                        <a:rPr lang="en-GB" sz="900" b="1" u="none" strike="noStrike" dirty="0">
                          <a:effectLst/>
                        </a:rPr>
                        <a:t>Reimagining Middleton Grange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Neue LT 55 Roman" panose="020B0604020202020204" pitchFamily="34" charset="0"/>
                      </a:endParaRPr>
                    </a:p>
                  </a:txBody>
                  <a:tcPr marL="7200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TBC at the next Towns Deal Board following current evidence base review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55 Roman" panose="020B0604020202020204" pitchFamily="34" charset="0"/>
                      </a:endParaRPr>
                    </a:p>
                  </a:txBody>
                  <a:tcPr marL="72000" marR="0" marT="0" marB="720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of evidence base and identification of next steps currently underway</a:t>
                      </a:r>
                    </a:p>
                  </a:txBody>
                  <a:tcPr marL="72000" marR="0" marT="0" marB="72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</a:t>
                      </a:r>
                      <a:r>
                        <a:rPr lang="en-GB" sz="900" b="0" i="0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 following detailed design and survey work</a:t>
                      </a:r>
                    </a:p>
                    <a:p>
                      <a:pPr algn="l" fontAlgn="ctr"/>
                      <a:endParaRPr lang="en-GB" sz="900" b="0" i="0" u="none" strike="noStrike" spc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GB" sz="900" b="0" i="0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Failure</a:t>
                      </a:r>
                      <a:r>
                        <a:rPr lang="en-GB" sz="900" b="0" i="0" u="none" strike="noStrike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acquire buildings- </a:t>
                      </a:r>
                      <a:r>
                        <a:rPr lang="en-GB" sz="900" b="0" i="0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impact </a:t>
                      </a:r>
                      <a:r>
                        <a:rPr lang="en-GB" sz="900" b="0" i="0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programme </a:t>
                      </a:r>
                      <a:r>
                        <a:rPr lang="en-GB" sz="900" b="0" i="0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timescales and costs</a:t>
                      </a:r>
                      <a:endParaRPr lang="en-GB" sz="900" b="0" i="0" u="none" strike="noStrike" spc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GB" sz="900" b="0" i="0" u="none" strike="noStrike" spc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GB" sz="900" b="0" i="0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 works reveal structural or other issues</a:t>
                      </a:r>
                    </a:p>
                    <a:p>
                      <a:pPr algn="l" fontAlgn="ctr"/>
                      <a:endParaRPr lang="en-GB" sz="900" b="0" i="0" u="none" strike="noStrike" spc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GB" sz="900" b="0" i="0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operational plan for public space and end </a:t>
                      </a:r>
                      <a:r>
                        <a:rPr lang="en-GB" sz="900" b="0" i="0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 for building</a:t>
                      </a:r>
                      <a:endParaRPr lang="en-GB" sz="900" b="0" i="0" u="none" strike="noStrike" spc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72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RAG rating of whether project can deliver planned outcomes</a:t>
                      </a:r>
                    </a:p>
                  </a:txBody>
                  <a:tcPr marL="72000" marR="0" marT="0" marB="72000" anchor="ctr">
                    <a:gradFill>
                      <a:gsLst>
                        <a:gs pos="19000">
                          <a:srgbClr val="FFC000"/>
                        </a:gs>
                        <a:gs pos="100000">
                          <a:srgbClr val="FF0000"/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063153845"/>
                  </a:ext>
                </a:extLst>
              </a:tr>
              <a:tr h="7333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dirty="0">
                          <a:effectLst/>
                        </a:rPr>
                        <a:t/>
                      </a:r>
                      <a:br>
                        <a:rPr lang="en-GB" sz="900" b="1" u="none" strike="noStrike" dirty="0">
                          <a:effectLst/>
                        </a:rPr>
                      </a:br>
                      <a:r>
                        <a:rPr lang="en-GB" sz="900" b="1" u="none" strike="noStrike" dirty="0">
                          <a:effectLst/>
                        </a:rPr>
                        <a:t>Wesley Chapel Hotel Redevelopment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Neue LT 55 Roman" panose="020B0604020202020204" pitchFamily="34" charset="0"/>
                      </a:endParaRPr>
                    </a:p>
                  </a:txBody>
                  <a:tcPr marL="7200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 TBC at the next Towns Deal Board following current evidence base review</a:t>
                      </a:r>
                    </a:p>
                  </a:txBody>
                  <a:tcPr marL="72000" marR="0" marT="0" marB="720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of evidence base and identification of next steps currently underway</a:t>
                      </a:r>
                    </a:p>
                  </a:txBody>
                  <a:tcPr marL="72000" marR="0" marT="0" marB="72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</a:t>
                      </a:r>
                      <a:r>
                        <a:rPr lang="en-GB" sz="900" b="0" i="0" u="none" strike="noStrike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demand does not materialise as predicted</a:t>
                      </a:r>
                      <a:endParaRPr lang="en-GB" sz="900" b="0" i="0" u="none" strike="noStrike" spc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GB" sz="900" b="0" i="0" u="none" strike="noStrike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GB" sz="9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increases following detailed design and survey work</a:t>
                      </a:r>
                    </a:p>
                  </a:txBody>
                  <a:tcPr marL="72000" marR="0" marT="0" marB="72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72000" anchor="ctr">
                    <a:gradFill>
                      <a:gsLst>
                        <a:gs pos="0">
                          <a:srgbClr val="00B050"/>
                        </a:gs>
                        <a:gs pos="100000">
                          <a:srgbClr val="FFC000"/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439995787"/>
                  </a:ext>
                </a:extLst>
              </a:tr>
              <a:tr h="7333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dirty="0">
                          <a:effectLst/>
                        </a:rPr>
                        <a:t/>
                      </a:r>
                      <a:br>
                        <a:rPr lang="en-GB" sz="900" b="1" u="none" strike="noStrike" dirty="0">
                          <a:effectLst/>
                        </a:rPr>
                      </a:br>
                      <a:r>
                        <a:rPr lang="en-GB" sz="900" b="1" u="none" strike="noStrike" dirty="0">
                          <a:effectLst/>
                        </a:rPr>
                        <a:t>Waterfront Circuit Phase 1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Neue LT 55 Roman" panose="020B0604020202020204" pitchFamily="34" charset="0"/>
                      </a:endParaRPr>
                    </a:p>
                  </a:txBody>
                  <a:tcPr marL="7200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TBC at the next Towns Deal Board following current evidence base review</a:t>
                      </a:r>
                    </a:p>
                  </a:txBody>
                  <a:tcPr marL="72000" marR="0" marT="0" marB="720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of evidence base and identification of next steps currently underway</a:t>
                      </a:r>
                    </a:p>
                  </a:txBody>
                  <a:tcPr marL="72000" marR="0" marT="0" marB="72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for complementary schemes </a:t>
                      </a:r>
                      <a:r>
                        <a:rPr lang="en-GB" sz="9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GB" sz="900" b="0" i="0" u="none" strike="noStrike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be delivered</a:t>
                      </a:r>
                      <a:r>
                        <a:rPr lang="en-GB" sz="9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9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resulting in an isolated, unintegrated area of enhanced urban realm</a:t>
                      </a:r>
                    </a:p>
                    <a:p>
                      <a:pPr algn="l" fontAlgn="ctr"/>
                      <a:endParaRPr lang="en-GB" sz="900" b="0" i="0" u="none" strike="noStrike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GB" sz="9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level nature of current cost estimate</a:t>
                      </a:r>
                    </a:p>
                    <a:p>
                      <a:pPr algn="l" fontAlgn="ctr"/>
                      <a:endParaRPr lang="en-GB" sz="900" b="0" i="0" u="none" strike="noStrike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GB" sz="9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</a:t>
                      </a:r>
                      <a:r>
                        <a:rPr lang="en-GB" sz="9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 following detailed design and survey work</a:t>
                      </a:r>
                    </a:p>
                  </a:txBody>
                  <a:tcPr marL="72000" marR="0" marT="0" marB="72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72000" anchor="ctr">
                    <a:gradFill>
                      <a:gsLst>
                        <a:gs pos="0">
                          <a:srgbClr val="00B050"/>
                        </a:gs>
                        <a:gs pos="100000">
                          <a:srgbClr val="FFC000"/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401875361"/>
                  </a:ext>
                </a:extLst>
              </a:tr>
              <a:tr h="7333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dirty="0">
                          <a:effectLst/>
                        </a:rPr>
                        <a:t/>
                      </a:r>
                      <a:br>
                        <a:rPr lang="en-GB" sz="900" b="1" u="none" strike="noStrike" dirty="0">
                          <a:effectLst/>
                        </a:rPr>
                      </a:br>
                      <a:r>
                        <a:rPr lang="en-GB" sz="900" b="1" u="none" strike="noStrike" dirty="0">
                          <a:effectLst/>
                        </a:rPr>
                        <a:t>Civil Engineering Institute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Neue LT 55 Roman" panose="020B0604020202020204" pitchFamily="34" charset="0"/>
                      </a:endParaRPr>
                    </a:p>
                  </a:txBody>
                  <a:tcPr marL="7200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 TBC at the next Towns Deal Board following current evidence base review</a:t>
                      </a:r>
                    </a:p>
                  </a:txBody>
                  <a:tcPr marL="72000" marR="0" marT="0" marB="720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of evidence base and identification of next steps currently underway</a:t>
                      </a:r>
                    </a:p>
                  </a:txBody>
                  <a:tcPr marL="72000" marR="0" marT="0" marB="72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</a:t>
                      </a:r>
                      <a:r>
                        <a:rPr lang="en-GB" sz="9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 following detailed design and survey work.</a:t>
                      </a:r>
                    </a:p>
                    <a:p>
                      <a:pPr algn="l" fontAlgn="ctr"/>
                      <a:endParaRPr lang="en-GB" sz="900" b="0" i="0" u="none" strike="noStrike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GB" sz="9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for learners to migrate out of Hartlepool once skills are obtained.</a:t>
                      </a:r>
                    </a:p>
                  </a:txBody>
                  <a:tcPr marL="72000" marR="0" marT="0" marB="72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7200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6198992"/>
                  </a:ext>
                </a:extLst>
              </a:tr>
              <a:tr h="7333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dirty="0">
                          <a:effectLst/>
                        </a:rPr>
                        <a:t/>
                      </a:r>
                      <a:br>
                        <a:rPr lang="en-GB" sz="900" b="1" u="none" strike="noStrike" dirty="0">
                          <a:effectLst/>
                        </a:rPr>
                      </a:br>
                      <a:r>
                        <a:rPr lang="en-GB" sz="900" b="1" u="none" strike="noStrike" dirty="0">
                          <a:effectLst/>
                        </a:rPr>
                        <a:t>Health and Care Academy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Neue LT 55 Roman" panose="020B0604020202020204" pitchFamily="34" charset="0"/>
                      </a:endParaRPr>
                    </a:p>
                  </a:txBody>
                  <a:tcPr marL="7200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 TBC at the next Towns Deal Board following current evidence base review</a:t>
                      </a:r>
                    </a:p>
                  </a:txBody>
                  <a:tcPr marL="72000" marR="0" marT="0" marB="720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of evidence base and identification of next steps currently underway</a:t>
                      </a:r>
                    </a:p>
                  </a:txBody>
                  <a:tcPr marL="72000" marR="0" marT="0" marB="72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</a:t>
                      </a:r>
                      <a:r>
                        <a:rPr lang="en-GB" sz="900" b="0" i="0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 following detailed design and survey work</a:t>
                      </a:r>
                    </a:p>
                    <a:p>
                      <a:pPr algn="l" fontAlgn="ctr"/>
                      <a:endParaRPr lang="en-GB" sz="900" b="0" i="0" u="none" strike="noStrike" spc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GB" sz="900" b="0" i="0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for learners to migrate out of Hartlepool once skills are obtained.</a:t>
                      </a:r>
                      <a:endParaRPr lang="en-GB" sz="900" b="0" i="0" u="none" strike="noStrike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72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72000" anchor="ctr">
                    <a:gradFill>
                      <a:gsLst>
                        <a:gs pos="51578">
                          <a:srgbClr val="00B050"/>
                        </a:gs>
                        <a:gs pos="0">
                          <a:srgbClr val="00B050"/>
                        </a:gs>
                        <a:gs pos="74000">
                          <a:srgbClr val="00B050"/>
                        </a:gs>
                        <a:gs pos="22385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333410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81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984690" y="659274"/>
            <a:ext cx="6069254" cy="394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GB" sz="2400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PROGRAMME OVERVIEW Template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328C9306-2408-6849-A38D-316FFEBC3F4B}"/>
              </a:ext>
            </a:extLst>
          </p:cNvPr>
          <p:cNvCxnSpPr>
            <a:cxnSpLocks/>
          </p:cNvCxnSpPr>
          <p:nvPr/>
        </p:nvCxnSpPr>
        <p:spPr>
          <a:xfrm>
            <a:off x="566900" y="472200"/>
            <a:ext cx="0" cy="149182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Table 47">
            <a:extLst>
              <a:ext uri="{FF2B5EF4-FFF2-40B4-BE49-F238E27FC236}">
                <a16:creationId xmlns="" xmlns:a16="http://schemas.microsoft.com/office/drawing/2014/main" id="{E959EA09-2950-584E-AA36-9489BEBC8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400067"/>
              </p:ext>
            </p:extLst>
          </p:nvPr>
        </p:nvGraphicFramePr>
        <p:xfrm>
          <a:off x="984688" y="1265768"/>
          <a:ext cx="10895190" cy="2763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6090">
                  <a:extLst>
                    <a:ext uri="{9D8B030D-6E8A-4147-A177-3AD203B41FA5}">
                      <a16:colId xmlns="" xmlns:a16="http://schemas.microsoft.com/office/drawing/2014/main" val="2652913285"/>
                    </a:ext>
                  </a:extLst>
                </a:gridCol>
                <a:gridCol w="763707">
                  <a:extLst>
                    <a:ext uri="{9D8B030D-6E8A-4147-A177-3AD203B41FA5}">
                      <a16:colId xmlns="" xmlns:a16="http://schemas.microsoft.com/office/drawing/2014/main" val="3276543510"/>
                    </a:ext>
                  </a:extLst>
                </a:gridCol>
                <a:gridCol w="763707">
                  <a:extLst>
                    <a:ext uri="{9D8B030D-6E8A-4147-A177-3AD203B41FA5}">
                      <a16:colId xmlns="" xmlns:a16="http://schemas.microsoft.com/office/drawing/2014/main" val="2175007003"/>
                    </a:ext>
                  </a:extLst>
                </a:gridCol>
                <a:gridCol w="564326">
                  <a:extLst>
                    <a:ext uri="{9D8B030D-6E8A-4147-A177-3AD203B41FA5}">
                      <a16:colId xmlns="" xmlns:a16="http://schemas.microsoft.com/office/drawing/2014/main" val="1875760338"/>
                    </a:ext>
                  </a:extLst>
                </a:gridCol>
                <a:gridCol w="564326">
                  <a:extLst>
                    <a:ext uri="{9D8B030D-6E8A-4147-A177-3AD203B41FA5}">
                      <a16:colId xmlns="" xmlns:a16="http://schemas.microsoft.com/office/drawing/2014/main" val="3413908524"/>
                    </a:ext>
                  </a:extLst>
                </a:gridCol>
                <a:gridCol w="564326">
                  <a:extLst>
                    <a:ext uri="{9D8B030D-6E8A-4147-A177-3AD203B41FA5}">
                      <a16:colId xmlns="" xmlns:a16="http://schemas.microsoft.com/office/drawing/2014/main" val="1403106599"/>
                    </a:ext>
                  </a:extLst>
                </a:gridCol>
                <a:gridCol w="564326">
                  <a:extLst>
                    <a:ext uri="{9D8B030D-6E8A-4147-A177-3AD203B41FA5}">
                      <a16:colId xmlns="" xmlns:a16="http://schemas.microsoft.com/office/drawing/2014/main" val="3333410494"/>
                    </a:ext>
                  </a:extLst>
                </a:gridCol>
                <a:gridCol w="564326">
                  <a:extLst>
                    <a:ext uri="{9D8B030D-6E8A-4147-A177-3AD203B41FA5}">
                      <a16:colId xmlns="" xmlns:a16="http://schemas.microsoft.com/office/drawing/2014/main" val="3285045305"/>
                    </a:ext>
                  </a:extLst>
                </a:gridCol>
                <a:gridCol w="564326">
                  <a:extLst>
                    <a:ext uri="{9D8B030D-6E8A-4147-A177-3AD203B41FA5}">
                      <a16:colId xmlns="" xmlns:a16="http://schemas.microsoft.com/office/drawing/2014/main" val="2506005072"/>
                    </a:ext>
                  </a:extLst>
                </a:gridCol>
                <a:gridCol w="564326">
                  <a:extLst>
                    <a:ext uri="{9D8B030D-6E8A-4147-A177-3AD203B41FA5}">
                      <a16:colId xmlns="" xmlns:a16="http://schemas.microsoft.com/office/drawing/2014/main" val="20131949"/>
                    </a:ext>
                  </a:extLst>
                </a:gridCol>
                <a:gridCol w="564326">
                  <a:extLst>
                    <a:ext uri="{9D8B030D-6E8A-4147-A177-3AD203B41FA5}">
                      <a16:colId xmlns="" xmlns:a16="http://schemas.microsoft.com/office/drawing/2014/main" val="2375061259"/>
                    </a:ext>
                  </a:extLst>
                </a:gridCol>
                <a:gridCol w="564326">
                  <a:extLst>
                    <a:ext uri="{9D8B030D-6E8A-4147-A177-3AD203B41FA5}">
                      <a16:colId xmlns="" xmlns:a16="http://schemas.microsoft.com/office/drawing/2014/main" val="3489154515"/>
                    </a:ext>
                  </a:extLst>
                </a:gridCol>
                <a:gridCol w="564326">
                  <a:extLst>
                    <a:ext uri="{9D8B030D-6E8A-4147-A177-3AD203B41FA5}">
                      <a16:colId xmlns="" xmlns:a16="http://schemas.microsoft.com/office/drawing/2014/main" val="341289304"/>
                    </a:ext>
                  </a:extLst>
                </a:gridCol>
                <a:gridCol w="564326">
                  <a:extLst>
                    <a:ext uri="{9D8B030D-6E8A-4147-A177-3AD203B41FA5}">
                      <a16:colId xmlns="" xmlns:a16="http://schemas.microsoft.com/office/drawing/2014/main" val="3494756334"/>
                    </a:ext>
                  </a:extLst>
                </a:gridCol>
                <a:gridCol w="734100">
                  <a:extLst>
                    <a:ext uri="{9D8B030D-6E8A-4147-A177-3AD203B41FA5}">
                      <a16:colId xmlns="" xmlns:a16="http://schemas.microsoft.com/office/drawing/2014/main" val="2617899439"/>
                    </a:ext>
                  </a:extLst>
                </a:gridCol>
              </a:tblGrid>
              <a:tr h="2946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 marL="72000" marR="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RAG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July-Sept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HelveticaNeue LT 55 Roman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HelveticaNeue LT 55 Roman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Oct-Dec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HelveticaNeue LT 55 Roman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HelveticaNeue LT 55 Roman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Jan-March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HelveticaNeue LT 55 Roman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HelveticaNeue LT 55 Roman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April-June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HelveticaNeue LT 55 Roman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HelveticaNeue LT 55 Roman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9296868"/>
                  </a:ext>
                </a:extLst>
              </a:tr>
              <a:tr h="2743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Reimagining 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Middleton Grange</a:t>
                      </a:r>
                    </a:p>
                  </a:txBody>
                  <a:tcPr marL="72000" marR="5458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7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Last month N/A</a:t>
                      </a:r>
                    </a:p>
                  </a:txBody>
                  <a:tcPr marL="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month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GB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base review</a:t>
                      </a: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7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Identify next steps</a:t>
                      </a: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0139159"/>
                  </a:ext>
                </a:extLst>
              </a:tr>
              <a:tr h="2743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Wesley 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Chapel Hotel Redevelopment</a:t>
                      </a:r>
                    </a:p>
                  </a:txBody>
                  <a:tcPr marL="72000" marR="5458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700" b="1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GB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base review</a:t>
                      </a: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7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Identify next steps</a:t>
                      </a: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0033945"/>
                  </a:ext>
                </a:extLst>
              </a:tr>
              <a:tr h="2743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Waterfront 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Circuit Phase 1</a:t>
                      </a:r>
                    </a:p>
                  </a:txBody>
                  <a:tcPr marL="72000" marR="5458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700" b="1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700" b="1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GB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base review</a:t>
                      </a: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7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Identify next steps</a:t>
                      </a: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6448181"/>
                  </a:ext>
                </a:extLst>
              </a:tr>
              <a:tr h="2743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Civil 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Engineering Institute</a:t>
                      </a:r>
                    </a:p>
                  </a:txBody>
                  <a:tcPr marL="72000" marR="5458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700" b="1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GB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base review</a:t>
                      </a: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7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Identify next steps</a:t>
                      </a: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0485036"/>
                  </a:ext>
                </a:extLst>
              </a:tr>
              <a:tr h="2743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Care Academy</a:t>
                      </a:r>
                    </a:p>
                  </a:txBody>
                  <a:tcPr marL="72000" marR="5458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700" b="1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GB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base review</a:t>
                      </a: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7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Identify next steps</a:t>
                      </a: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0645900"/>
                  </a:ext>
                </a:extLst>
              </a:tr>
              <a:tr h="2743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 documents to MHCLG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58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222720"/>
                  </a:ext>
                </a:extLst>
              </a:tr>
              <a:tr h="2743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Engagement Plan</a:t>
                      </a:r>
                      <a:endParaRPr lang="en-GB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4919940"/>
                  </a:ext>
                </a:extLst>
              </a:tr>
              <a:tr h="2743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outcomes</a:t>
                      </a:r>
                    </a:p>
                  </a:txBody>
                  <a:tcPr marL="7200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2088806"/>
                  </a:ext>
                </a:extLst>
              </a:tr>
              <a:tr h="274361">
                <a:tc>
                  <a:txBody>
                    <a:bodyPr/>
                    <a:lstStyle/>
                    <a:p>
                      <a:pPr algn="l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6839525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="" xmlns:a16="http://schemas.microsoft.com/office/drawing/2014/main" id="{ECE48A82-D573-5441-B0A0-3EA8E48BF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783248"/>
              </p:ext>
            </p:extLst>
          </p:nvPr>
        </p:nvGraphicFramePr>
        <p:xfrm>
          <a:off x="984689" y="4103031"/>
          <a:ext cx="5597845" cy="2462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5193">
                  <a:extLst>
                    <a:ext uri="{9D8B030D-6E8A-4147-A177-3AD203B41FA5}">
                      <a16:colId xmlns="" xmlns:a16="http://schemas.microsoft.com/office/drawing/2014/main" val="2652913285"/>
                    </a:ext>
                  </a:extLst>
                </a:gridCol>
                <a:gridCol w="476151">
                  <a:extLst>
                    <a:ext uri="{9D8B030D-6E8A-4147-A177-3AD203B41FA5}">
                      <a16:colId xmlns="" xmlns:a16="http://schemas.microsoft.com/office/drawing/2014/main" val="3276543510"/>
                    </a:ext>
                  </a:extLst>
                </a:gridCol>
                <a:gridCol w="2157036">
                  <a:extLst>
                    <a:ext uri="{9D8B030D-6E8A-4147-A177-3AD203B41FA5}">
                      <a16:colId xmlns="" xmlns:a16="http://schemas.microsoft.com/office/drawing/2014/main" val="1875760338"/>
                    </a:ext>
                  </a:extLst>
                </a:gridCol>
                <a:gridCol w="559465">
                  <a:extLst>
                    <a:ext uri="{9D8B030D-6E8A-4147-A177-3AD203B41FA5}">
                      <a16:colId xmlns="" xmlns:a16="http://schemas.microsoft.com/office/drawing/2014/main" val="1403106599"/>
                    </a:ext>
                  </a:extLst>
                </a:gridCol>
              </a:tblGrid>
              <a:tr h="28896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programme risks</a:t>
                      </a:r>
                    </a:p>
                  </a:txBody>
                  <a:tcPr marL="7200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RAG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Mitigations 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HelveticaNeue LT 55 Roman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9296868"/>
                  </a:ext>
                </a:extLst>
              </a:tr>
              <a:tr h="453087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definition of business case programme</a:t>
                      </a:r>
                    </a:p>
                  </a:txBody>
                  <a:tcPr marL="72000" marR="5458" marT="5458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Identification of next steps and detailed delivery plan to be undertaken imminently</a:t>
                      </a:r>
                    </a:p>
                  </a:txBody>
                  <a:tcPr marL="72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0139159"/>
                  </a:ext>
                </a:extLst>
              </a:tr>
              <a:tr h="579196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capacity to develop business cases within the timescales</a:t>
                      </a:r>
                      <a:endParaRPr lang="en-GB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58" marT="5458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Identification</a:t>
                      </a:r>
                      <a:r>
                        <a:rPr lang="en-GB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securing additional capacity</a:t>
                      </a:r>
                      <a:endParaRPr lang="en-GB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0033945"/>
                  </a:ext>
                </a:extLst>
              </a:tr>
              <a:tr h="479907">
                <a:tc>
                  <a:txBody>
                    <a:bodyPr/>
                    <a:lstStyle/>
                    <a:p>
                      <a:pPr algn="l" fontAlgn="ctr"/>
                      <a:endParaRPr lang="en-GB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58" marT="5458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1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6448181"/>
                  </a:ext>
                </a:extLst>
              </a:tr>
              <a:tr h="661733">
                <a:tc>
                  <a:txBody>
                    <a:bodyPr/>
                    <a:lstStyle/>
                    <a:p>
                      <a:pPr algn="l" fontAlgn="ctr"/>
                      <a:endParaRPr lang="en-GB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58" marT="5458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0485036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="" xmlns:a16="http://schemas.microsoft.com/office/drawing/2014/main" id="{15AD6B86-5016-5E4B-BB2A-8C1453C59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912680"/>
              </p:ext>
            </p:extLst>
          </p:nvPr>
        </p:nvGraphicFramePr>
        <p:xfrm>
          <a:off x="6699286" y="4103032"/>
          <a:ext cx="3154073" cy="2462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5797">
                  <a:extLst>
                    <a:ext uri="{9D8B030D-6E8A-4147-A177-3AD203B41FA5}">
                      <a16:colId xmlns="" xmlns:a16="http://schemas.microsoft.com/office/drawing/2014/main" val="2652913285"/>
                    </a:ext>
                  </a:extLst>
                </a:gridCol>
                <a:gridCol w="1438276">
                  <a:extLst>
                    <a:ext uri="{9D8B030D-6E8A-4147-A177-3AD203B41FA5}">
                      <a16:colId xmlns="" xmlns:a16="http://schemas.microsoft.com/office/drawing/2014/main" val="1875760338"/>
                    </a:ext>
                  </a:extLst>
                </a:gridCol>
              </a:tblGrid>
              <a:tr h="31071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Milestones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HelveticaNeue LT 55 Roman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 LT 55 Roman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9296868"/>
                  </a:ext>
                </a:extLst>
              </a:tr>
              <a:tr h="4881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Achieved since last Board</a:t>
                      </a:r>
                    </a:p>
                  </a:txBody>
                  <a:tcPr marL="5458" marR="5458" marT="545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Upcoming milestones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0139159"/>
                  </a:ext>
                </a:extLst>
              </a:tr>
              <a:tr h="16640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</a:t>
                      </a:r>
                      <a:r>
                        <a:rPr lang="en-GB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Case review commenced</a:t>
                      </a:r>
                    </a:p>
                    <a:p>
                      <a:pPr algn="l" fontAlgn="ctr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58" marR="5458" marT="545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-87313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Detailed plan in place for delivery 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 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cases- August</a:t>
                      </a:r>
                      <a:r>
                        <a:rPr lang="en-GB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2021</a:t>
                      </a:r>
                    </a:p>
                    <a:p>
                      <a:pPr marL="136525" marR="0" lvl="0" indent="-87313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136525" marR="0" lvl="0" indent="-87313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Submission of Annex A-</a:t>
                      </a:r>
                      <a:r>
                        <a:rPr lang="en-GB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July 2021</a:t>
                      </a:r>
                    </a:p>
                    <a:p>
                      <a:pPr marL="136525" marR="0" lvl="0" indent="-87313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136525" marR="0" lvl="0" indent="-87313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Launch of Engagement Platform- August 2021</a:t>
                      </a:r>
                    </a:p>
                    <a:p>
                      <a:pPr marL="136525" marR="0" lvl="0" indent="-87313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0033945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="" xmlns:a16="http://schemas.microsoft.com/office/drawing/2014/main" id="{55F8034E-19F7-5943-9DB2-43E30DB70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79195"/>
              </p:ext>
            </p:extLst>
          </p:nvPr>
        </p:nvGraphicFramePr>
        <p:xfrm>
          <a:off x="9970110" y="4115910"/>
          <a:ext cx="1909772" cy="1338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612">
                  <a:extLst>
                    <a:ext uri="{9D8B030D-6E8A-4147-A177-3AD203B41FA5}">
                      <a16:colId xmlns="" xmlns:a16="http://schemas.microsoft.com/office/drawing/2014/main" val="2652913285"/>
                    </a:ext>
                  </a:extLst>
                </a:gridCol>
                <a:gridCol w="613080">
                  <a:extLst>
                    <a:ext uri="{9D8B030D-6E8A-4147-A177-3AD203B41FA5}">
                      <a16:colId xmlns="" xmlns:a16="http://schemas.microsoft.com/office/drawing/2014/main" val="1875760338"/>
                    </a:ext>
                  </a:extLst>
                </a:gridCol>
                <a:gridCol w="613080">
                  <a:extLst>
                    <a:ext uri="{9D8B030D-6E8A-4147-A177-3AD203B41FA5}">
                      <a16:colId xmlns="" xmlns:a16="http://schemas.microsoft.com/office/drawing/2014/main" val="2814516183"/>
                    </a:ext>
                  </a:extLst>
                </a:gridCol>
              </a:tblGrid>
              <a:tr h="24584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Budget</a:t>
                      </a:r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Neue LT 55 Roman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Neue LT 55 Roman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HelveticaNeue LT 55 Roman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9296868"/>
                  </a:ext>
                </a:extLst>
              </a:tr>
              <a:tr h="5666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Actual   spend</a:t>
                      </a:r>
                    </a:p>
                  </a:txBody>
                  <a:tcPr marL="5458" marR="5458" marT="545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Budget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Forecast outturn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0139159"/>
                  </a:ext>
                </a:extLst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5458" marT="545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£25,000,000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£25,000,000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0033945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="" xmlns:a16="http://schemas.microsoft.com/office/drawing/2014/main" id="{80793DE0-E3D0-B747-A5E4-0C938F56F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327263"/>
              </p:ext>
            </p:extLst>
          </p:nvPr>
        </p:nvGraphicFramePr>
        <p:xfrm>
          <a:off x="9970111" y="5585939"/>
          <a:ext cx="1909771" cy="979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9771">
                  <a:extLst>
                    <a:ext uri="{9D8B030D-6E8A-4147-A177-3AD203B41FA5}">
                      <a16:colId xmlns="" xmlns:a16="http://schemas.microsoft.com/office/drawing/2014/main" val="2652913285"/>
                    </a:ext>
                  </a:extLst>
                </a:gridCol>
              </a:tblGrid>
              <a:tr h="38682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Overall programme rating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HelveticaNeue LT 55 Roman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9296868"/>
                  </a:ext>
                </a:extLst>
              </a:tr>
              <a:tr h="593153">
                <a:tc>
                  <a:txBody>
                    <a:bodyPr/>
                    <a:lstStyle/>
                    <a:p>
                      <a:pPr algn="l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58" marR="5458" marT="5458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0139159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="" xmlns:a16="http://schemas.microsoft.com/office/drawing/2014/main" id="{C557F2D6-8AD2-F943-BCB0-243DA391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117547"/>
              </p:ext>
            </p:extLst>
          </p:nvPr>
        </p:nvGraphicFramePr>
        <p:xfrm>
          <a:off x="8132889" y="576557"/>
          <a:ext cx="2314226" cy="571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106">
                  <a:extLst>
                    <a:ext uri="{9D8B030D-6E8A-4147-A177-3AD203B41FA5}">
                      <a16:colId xmlns="" xmlns:a16="http://schemas.microsoft.com/office/drawing/2014/main" val="3216703977"/>
                    </a:ext>
                  </a:extLst>
                </a:gridCol>
                <a:gridCol w="142575">
                  <a:extLst>
                    <a:ext uri="{9D8B030D-6E8A-4147-A177-3AD203B41FA5}">
                      <a16:colId xmlns="" xmlns:a16="http://schemas.microsoft.com/office/drawing/2014/main" val="3245684565"/>
                    </a:ext>
                  </a:extLst>
                </a:gridCol>
                <a:gridCol w="1723545">
                  <a:extLst>
                    <a:ext uri="{9D8B030D-6E8A-4147-A177-3AD203B41FA5}">
                      <a16:colId xmlns="" xmlns:a16="http://schemas.microsoft.com/office/drawing/2014/main" val="1473672219"/>
                    </a:ext>
                  </a:extLst>
                </a:gridCol>
              </a:tblGrid>
              <a:tr h="190392">
                <a:tc>
                  <a:txBody>
                    <a:bodyPr/>
                    <a:lstStyle/>
                    <a:p>
                      <a:r>
                        <a:rPr lang="en-US" sz="900" b="1" dirty="0"/>
                        <a:t>KEY</a:t>
                      </a:r>
                      <a:endParaRPr lang="en-US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 Independent assurance/approval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0749402"/>
                  </a:ext>
                </a:extLst>
              </a:tr>
              <a:tr h="190392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 Business case complete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06350304"/>
                  </a:ext>
                </a:extLst>
              </a:tr>
              <a:tr h="190392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 Summary documents submitted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808496162"/>
                  </a:ext>
                </a:extLst>
              </a:tr>
            </a:tbl>
          </a:graphicData>
        </a:graphic>
      </p:graphicFrame>
      <p:sp>
        <p:nvSpPr>
          <p:cNvPr id="65" name="5-point Star 64">
            <a:extLst>
              <a:ext uri="{FF2B5EF4-FFF2-40B4-BE49-F238E27FC236}">
                <a16:creationId xmlns="" xmlns:a16="http://schemas.microsoft.com/office/drawing/2014/main" id="{092C0917-4773-D143-A151-EFDB6E6E3BDA}"/>
              </a:ext>
            </a:extLst>
          </p:cNvPr>
          <p:cNvSpPr/>
          <p:nvPr/>
        </p:nvSpPr>
        <p:spPr>
          <a:xfrm>
            <a:off x="8516390" y="770032"/>
            <a:ext cx="157714" cy="143376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1F538A1-70F2-E84D-A7D6-B6ACE810A059}"/>
              </a:ext>
            </a:extLst>
          </p:cNvPr>
          <p:cNvSpPr/>
          <p:nvPr/>
        </p:nvSpPr>
        <p:spPr>
          <a:xfrm flipH="1">
            <a:off x="8491062" y="587973"/>
            <a:ext cx="183042" cy="13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6F6CDCC1-29FD-5C4C-91BF-F93A875D5D7A}"/>
              </a:ext>
            </a:extLst>
          </p:cNvPr>
          <p:cNvSpPr/>
          <p:nvPr/>
        </p:nvSpPr>
        <p:spPr>
          <a:xfrm>
            <a:off x="8535847" y="984974"/>
            <a:ext cx="118800" cy="118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43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/>
          <p:nvPr/>
        </p:nvSpPr>
        <p:spPr>
          <a:xfrm>
            <a:off x="984690" y="1564601"/>
            <a:ext cx="41540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1400"/>
            </a:pPr>
            <a:r>
              <a:rPr lang="en-GB" sz="1200" b="1" spc="-20" dirty="0">
                <a:solidFill>
                  <a:schemeClr val="accent6">
                    <a:lumMod val="50000"/>
                  </a:schemeClr>
                </a:solidFill>
              </a:rPr>
              <a:t>The Board is asked to make a decision on the following: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984690" y="659274"/>
            <a:ext cx="4154010" cy="7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GB" sz="2400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DECISIONS FOR</a:t>
            </a:r>
            <a:br>
              <a:rPr lang="en-GB" sz="2400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GB" sz="2400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BOARD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12644F1-16A3-7F48-AE03-AF7150A9A656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82;p2">
            <a:extLst>
              <a:ext uri="{FF2B5EF4-FFF2-40B4-BE49-F238E27FC236}">
                <a16:creationId xmlns="" xmlns:a16="http://schemas.microsoft.com/office/drawing/2014/main" id="{25B7617F-06C7-784B-A22C-0C119F1D4A3E}"/>
              </a:ext>
            </a:extLst>
          </p:cNvPr>
          <p:cNvSpPr txBox="1"/>
          <p:nvPr/>
        </p:nvSpPr>
        <p:spPr>
          <a:xfrm>
            <a:off x="984690" y="2149480"/>
            <a:ext cx="4523482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8600" lvl="0" indent="-228600">
              <a:spcAft>
                <a:spcPts val="600"/>
              </a:spcAft>
              <a:buClr>
                <a:schemeClr val="accent2"/>
              </a:buClr>
              <a:buSzPts val="1400"/>
              <a:buFont typeface="+mj-lt"/>
              <a:buAutoNum type="arabicPeriod"/>
            </a:pPr>
            <a:r>
              <a:rPr lang="en-GB" sz="1200" dirty="0" smtClean="0">
                <a:solidFill>
                  <a:schemeClr val="accent6">
                    <a:lumMod val="50000"/>
                  </a:schemeClr>
                </a:solidFill>
              </a:rPr>
              <a:t>Consider the recommendations of the Communication and Engagement Sub Group and employ an engagement practitioner from the remaining Capacity Funding. </a:t>
            </a:r>
          </a:p>
          <a:p>
            <a:pPr marL="228600" lvl="0" indent="-228600">
              <a:spcAft>
                <a:spcPts val="600"/>
              </a:spcAft>
              <a:buClr>
                <a:schemeClr val="accent2"/>
              </a:buClr>
              <a:buSzPts val="1400"/>
              <a:buFont typeface="+mj-lt"/>
              <a:buAutoNum type="arabicPeriod"/>
            </a:pP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328C9306-2408-6849-A38D-316FFEBC3F4B}"/>
              </a:ext>
            </a:extLst>
          </p:cNvPr>
          <p:cNvCxnSpPr>
            <a:cxnSpLocks/>
          </p:cNvCxnSpPr>
          <p:nvPr/>
        </p:nvCxnSpPr>
        <p:spPr>
          <a:xfrm>
            <a:off x="566900" y="472200"/>
            <a:ext cx="0" cy="149182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753A1E43-FBD2-7645-85AF-AB4D0A5A0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9042" y="428202"/>
            <a:ext cx="981996" cy="60379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73FDBFAA-F9D8-3147-BE30-D1D32622B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67587" y="1964028"/>
            <a:ext cx="2752827" cy="275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47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:9 presentation template">
  <a:themeElements>
    <a:clrScheme name="Towns Fund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E4003A"/>
      </a:accent1>
      <a:accent2>
        <a:srgbClr val="0099CC"/>
      </a:accent2>
      <a:accent3>
        <a:srgbClr val="27A161"/>
      </a:accent3>
      <a:accent4>
        <a:srgbClr val="7F7F7F"/>
      </a:accent4>
      <a:accent5>
        <a:srgbClr val="7F7F7F"/>
      </a:accent5>
      <a:accent6>
        <a:srgbClr val="7F7F7F"/>
      </a:accent6>
      <a:hlink>
        <a:srgbClr val="7F7F7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9DA29619B64408925BFEB1CDCFB52" ma:contentTypeVersion="11" ma:contentTypeDescription="Create a new document." ma:contentTypeScope="" ma:versionID="3763adc4d438713059c02e845a5a8dad">
  <xsd:schema xmlns:xsd="http://www.w3.org/2001/XMLSchema" xmlns:xs="http://www.w3.org/2001/XMLSchema" xmlns:p="http://schemas.microsoft.com/office/2006/metadata/properties" xmlns:ns2="8af95d44-dcc1-466b-be29-cb9205fdc026" xmlns:ns3="1b160343-943f-4be8-aa77-6e563861f626" targetNamespace="http://schemas.microsoft.com/office/2006/metadata/properties" ma:root="true" ma:fieldsID="d7c86da4bf99399b26d8c07d2928bd33" ns2:_="" ns3:_="">
    <xsd:import namespace="8af95d44-dcc1-466b-be29-cb9205fdc026"/>
    <xsd:import namespace="1b160343-943f-4be8-aa77-6e563861f6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95d44-dcc1-466b-be29-cb9205fdc0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60343-943f-4be8-aa77-6e563861f62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6C2FC6-898B-4C75-9E02-D98CCA7A807F}">
  <ds:schemaRefs>
    <ds:schemaRef ds:uri="http://www.w3.org/XML/1998/namespace"/>
    <ds:schemaRef ds:uri="http://purl.org/dc/dcmitype/"/>
    <ds:schemaRef ds:uri="c846fe25-467f-498c-a50b-8dd5886d39de"/>
    <ds:schemaRef ds:uri="d8139cf5-1119-42f6-bc16-7804171fd890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9796E69-1827-4926-8494-3A01688AD4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6E42D7-3635-464C-9FB5-F3FF93170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f95d44-dcc1-466b-be29-cb9205fdc026"/>
    <ds:schemaRef ds:uri="1b160343-943f-4be8-aa77-6e563861f6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582</Words>
  <Application>Microsoft Office PowerPoint</Application>
  <PresentationFormat>Widescreen</PresentationFormat>
  <Paragraphs>122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HelveticaNeue LT 55 Roman</vt:lpstr>
      <vt:lpstr>Merriweather Sans</vt:lpstr>
      <vt:lpstr>Noto Sans Symbols</vt:lpstr>
      <vt:lpstr>Times New Roman</vt:lpstr>
      <vt:lpstr>16:9 presentation template</vt:lpstr>
      <vt:lpstr>HARTLEPOOL TOWN DEAL BOARD  PROGRAMME REPORT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STAKEHOLDER ENGAGEMENT  AT BUSINESS CASE</dc:title>
  <dc:creator>Katharine horgan</dc:creator>
  <cp:lastModifiedBy>Rob Smith</cp:lastModifiedBy>
  <cp:revision>56</cp:revision>
  <dcterms:created xsi:type="dcterms:W3CDTF">2012-02-23T16:08:14Z</dcterms:created>
  <dcterms:modified xsi:type="dcterms:W3CDTF">2021-07-23T14:58:20Z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up_Tags">
    <vt:lpwstr/>
  </property>
  <property fmtid="{D5CDD505-2E9C-101B-9397-08002B2CF9AE}" pid="3" name="Arup_Region">
    <vt:lpwstr/>
  </property>
  <property fmtid="{D5CDD505-2E9C-101B-9397-08002B2CF9AE}" pid="4" name="CO_Topics">
    <vt:lpwstr/>
  </property>
  <property fmtid="{D5CDD505-2E9C-101B-9397-08002B2CF9AE}" pid="5" name="Arup_Country">
    <vt:lpwstr/>
  </property>
  <property fmtid="{D5CDD505-2E9C-101B-9397-08002B2CF9AE}" pid="6" name="Arup_NewsOfficeLocation">
    <vt:lpwstr/>
  </property>
  <property fmtid="{D5CDD505-2E9C-101B-9397-08002B2CF9AE}" pid="7" name="Arup_TypeOfContent">
    <vt:lpwstr/>
  </property>
  <property fmtid="{D5CDD505-2E9C-101B-9397-08002B2CF9AE}" pid="8" name="CO_Communities">
    <vt:lpwstr/>
  </property>
  <property fmtid="{D5CDD505-2E9C-101B-9397-08002B2CF9AE}" pid="9" name="MSIP_Label_82fa3fd3-029b-403d-91b4-1dc930cb0e60_Enabled">
    <vt:lpwstr>true</vt:lpwstr>
  </property>
  <property fmtid="{D5CDD505-2E9C-101B-9397-08002B2CF9AE}" pid="10" name="MSIP_Label_82fa3fd3-029b-403d-91b4-1dc930cb0e60_SetDate">
    <vt:lpwstr>2020-06-18T13:40:58Z</vt:lpwstr>
  </property>
  <property fmtid="{D5CDD505-2E9C-101B-9397-08002B2CF9AE}" pid="11" name="MSIP_Label_82fa3fd3-029b-403d-91b4-1dc930cb0e60_Method">
    <vt:lpwstr>Standard</vt:lpwstr>
  </property>
  <property fmtid="{D5CDD505-2E9C-101B-9397-08002B2CF9AE}" pid="12" name="MSIP_Label_82fa3fd3-029b-403d-91b4-1dc930cb0e60_Name">
    <vt:lpwstr>82fa3fd3-029b-403d-91b4-1dc930cb0e60</vt:lpwstr>
  </property>
  <property fmtid="{D5CDD505-2E9C-101B-9397-08002B2CF9AE}" pid="13" name="MSIP_Label_82fa3fd3-029b-403d-91b4-1dc930cb0e60_SiteId">
    <vt:lpwstr>4ae48b41-0137-4599-8661-fc641fe77bea</vt:lpwstr>
  </property>
  <property fmtid="{D5CDD505-2E9C-101B-9397-08002B2CF9AE}" pid="14" name="MSIP_Label_82fa3fd3-029b-403d-91b4-1dc930cb0e60_ActionId">
    <vt:lpwstr>4e0f96b1-3423-40d6-b160-4715b202a892</vt:lpwstr>
  </property>
  <property fmtid="{D5CDD505-2E9C-101B-9397-08002B2CF9AE}" pid="15" name="MSIP_Label_82fa3fd3-029b-403d-91b4-1dc930cb0e60_ContentBits">
    <vt:lpwstr>0</vt:lpwstr>
  </property>
  <property fmtid="{D5CDD505-2E9C-101B-9397-08002B2CF9AE}" pid="16" name="ContentTypeId">
    <vt:lpwstr>0x0101002939DA29619B64408925BFEB1CDCFB52</vt:lpwstr>
  </property>
  <property fmtid="{D5CDD505-2E9C-101B-9397-08002B2CF9AE}" pid="17" name="_AdHocReviewCycleID">
    <vt:i4>964206094</vt:i4>
  </property>
  <property fmtid="{D5CDD505-2E9C-101B-9397-08002B2CF9AE}" pid="18" name="_NewReviewCycle">
    <vt:lpwstr/>
  </property>
  <property fmtid="{D5CDD505-2E9C-101B-9397-08002B2CF9AE}" pid="19" name="_EmailSubject">
    <vt:lpwstr>Hartlepool Town Deal Board Papers- 2pm, Friday 30th July</vt:lpwstr>
  </property>
  <property fmtid="{D5CDD505-2E9C-101B-9397-08002B2CF9AE}" pid="20" name="_AuthorEmail">
    <vt:lpwstr>Rob.Smith@hartlepool.gov.uk</vt:lpwstr>
  </property>
  <property fmtid="{D5CDD505-2E9C-101B-9397-08002B2CF9AE}" pid="21" name="_AuthorEmailDisplayName">
    <vt:lpwstr>Rob Smith</vt:lpwstr>
  </property>
  <property fmtid="{D5CDD505-2E9C-101B-9397-08002B2CF9AE}" pid="22" name="_PreviousAdHocReviewCycleID">
    <vt:i4>964206094</vt:i4>
  </property>
</Properties>
</file>